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autoCompressPictures="0">
  <p:sldMasterIdLst>
    <p:sldMasterId id="2147483648" r:id="rId1"/>
    <p:sldMasterId id="2147483653" r:id="rId3"/>
    <p:sldMasterId id="2147483655" r:id="rId4"/>
  </p:sldMasterIdLst>
  <p:notesMasterIdLst>
    <p:notesMasterId r:id="rId6"/>
  </p:notesMasterIdLst>
  <p:handoutMasterIdLst>
    <p:handoutMasterId r:id="rId60"/>
  </p:handoutMasterIdLst>
  <p:sldIdLst>
    <p:sldId id="259" r:id="rId5"/>
    <p:sldId id="361" r:id="rId7"/>
    <p:sldId id="377" r:id="rId8"/>
    <p:sldId id="378" r:id="rId9"/>
    <p:sldId id="379" r:id="rId10"/>
    <p:sldId id="380" r:id="rId11"/>
    <p:sldId id="381" r:id="rId12"/>
    <p:sldId id="382" r:id="rId13"/>
    <p:sldId id="383" r:id="rId14"/>
    <p:sldId id="384" r:id="rId15"/>
    <p:sldId id="385" r:id="rId16"/>
    <p:sldId id="376" r:id="rId17"/>
    <p:sldId id="386" r:id="rId18"/>
    <p:sldId id="387" r:id="rId19"/>
    <p:sldId id="388" r:id="rId20"/>
    <p:sldId id="389" r:id="rId21"/>
    <p:sldId id="390" r:id="rId22"/>
    <p:sldId id="391" r:id="rId23"/>
    <p:sldId id="392" r:id="rId24"/>
    <p:sldId id="393" r:id="rId25"/>
    <p:sldId id="394" r:id="rId26"/>
    <p:sldId id="396" r:id="rId27"/>
    <p:sldId id="395" r:id="rId28"/>
    <p:sldId id="397" r:id="rId29"/>
    <p:sldId id="398" r:id="rId30"/>
    <p:sldId id="412" r:id="rId31"/>
    <p:sldId id="413" r:id="rId32"/>
    <p:sldId id="414" r:id="rId33"/>
    <p:sldId id="415" r:id="rId34"/>
    <p:sldId id="416" r:id="rId35"/>
    <p:sldId id="417" r:id="rId36"/>
    <p:sldId id="418" r:id="rId37"/>
    <p:sldId id="419" r:id="rId38"/>
    <p:sldId id="420" r:id="rId39"/>
    <p:sldId id="421" r:id="rId40"/>
    <p:sldId id="399" r:id="rId41"/>
    <p:sldId id="400" r:id="rId42"/>
    <p:sldId id="401" r:id="rId43"/>
    <p:sldId id="402" r:id="rId44"/>
    <p:sldId id="403" r:id="rId45"/>
    <p:sldId id="404" r:id="rId46"/>
    <p:sldId id="405" r:id="rId47"/>
    <p:sldId id="406" r:id="rId48"/>
    <p:sldId id="407" r:id="rId49"/>
    <p:sldId id="410" r:id="rId50"/>
    <p:sldId id="411" r:id="rId51"/>
    <p:sldId id="423" r:id="rId52"/>
    <p:sldId id="422" r:id="rId53"/>
    <p:sldId id="424" r:id="rId54"/>
    <p:sldId id="425" r:id="rId55"/>
    <p:sldId id="426" r:id="rId56"/>
    <p:sldId id="428" r:id="rId57"/>
    <p:sldId id="408" r:id="rId58"/>
    <p:sldId id="409"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C0CC6"/>
    <a:srgbClr val="003A8F"/>
    <a:srgbClr val="003A8E"/>
    <a:srgbClr val="002C6C"/>
    <a:srgbClr val="00449A"/>
    <a:srgbClr val="1171FF"/>
    <a:srgbClr val="FFFF66"/>
    <a:srgbClr val="E3893D"/>
    <a:srgbClr val="E47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showGuides="1">
      <p:cViewPr varScale="1">
        <p:scale>
          <a:sx n="79" d="100"/>
          <a:sy n="79" d="100"/>
        </p:scale>
        <p:origin x="752" y="5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4" Type="http://schemas.openxmlformats.org/officeDocument/2006/relationships/theme" Target="../theme/theme3.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3"/>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image" Target="../media/image4.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hdphoto" Target="../media/image22.wdp"/><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hdphoto" Target="../media/image22.wdp"/><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microsoft.com/office/2007/relationships/hdphoto" Target="../media/image24.wdp"/><Relationship Id="rId3" Type="http://schemas.openxmlformats.org/officeDocument/2006/relationships/image" Target="../media/image23.png"/><Relationship Id="rId2" Type="http://schemas.microsoft.com/office/2007/relationships/hdphoto" Target="../media/image22.wdp"/><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microsoft.com/office/2007/relationships/hdphoto" Target="../media/image26.wdp"/><Relationship Id="rId3" Type="http://schemas.openxmlformats.org/officeDocument/2006/relationships/image" Target="../media/image25.png"/><Relationship Id="rId2" Type="http://schemas.microsoft.com/office/2007/relationships/hdphoto" Target="../media/image24.wdp"/><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microsoft.com/office/2007/relationships/hdphoto" Target="../media/image28.wdp"/><Relationship Id="rId3" Type="http://schemas.openxmlformats.org/officeDocument/2006/relationships/image" Target="../media/image27.png"/><Relationship Id="rId2" Type="http://schemas.microsoft.com/office/2007/relationships/hdphoto" Target="../media/image26.wdp"/><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microsoft.com/office/2007/relationships/hdphoto" Target="../media/image30.wdp"/><Relationship Id="rId3" Type="http://schemas.openxmlformats.org/officeDocument/2006/relationships/image" Target="../media/image29.png"/><Relationship Id="rId2" Type="http://schemas.microsoft.com/office/2007/relationships/hdphoto" Target="../media/image28.wdp"/><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hdphoto" Target="../media/image32.wdp"/><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image" Target="../media/image3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slide" Target="slide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1.jpeg"/><Relationship Id="rId2" Type="http://schemas.microsoft.com/office/2007/relationships/hdphoto" Target="../media/image40.wdp"/><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0.wdp"/><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0.wdp"/><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0.wdp"/><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0.wdp"/><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0.wdp"/><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0.wdp"/><Relationship Id="rId1"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1">
            <a:alphaModFix amt="4000"/>
          </a:blip>
          <a:stretch>
            <a:fillRect/>
          </a:stretch>
        </p:blipFill>
        <p:spPr>
          <a:xfrm>
            <a:off x="3274149" y="534240"/>
            <a:ext cx="5709843" cy="5374585"/>
          </a:xfrm>
          <a:prstGeom prst="rect">
            <a:avLst/>
          </a:prstGeom>
        </p:spPr>
      </p:pic>
      <p:pic>
        <p:nvPicPr>
          <p:cNvPr id="136" name="Picture 135"/>
          <p:cNvPicPr>
            <a:picLocks noChangeAspect="1"/>
          </p:cNvPicPr>
          <p:nvPr/>
        </p:nvPicPr>
        <p:blipFill>
          <a:blip r:embed="rId2"/>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147577" y="1871342"/>
            <a:ext cx="382106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文件的逻辑结构</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48" name="文本框 48"/>
          <p:cNvSpPr txBox="1"/>
          <p:nvPr/>
        </p:nvSpPr>
        <p:spPr>
          <a:xfrm>
            <a:off x="4147577" y="2485469"/>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文件的物理结构与组织</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55" name="文本框 62"/>
          <p:cNvSpPr txBox="1"/>
          <p:nvPr/>
        </p:nvSpPr>
        <p:spPr>
          <a:xfrm>
            <a:off x="4147577" y="1279022"/>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文件和文件系统</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2" name="文本框 76"/>
          <p:cNvSpPr txBox="1"/>
          <p:nvPr/>
        </p:nvSpPr>
        <p:spPr>
          <a:xfrm>
            <a:off x="4162065" y="3099596"/>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目录管理</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8</a:t>
            </a:r>
            <a:r>
              <a:rPr lang="zh-CN" altLang="en-US" sz="3300" b="1" spc="38" dirty="0">
                <a:solidFill>
                  <a:schemeClr val="bg1"/>
                </a:solidFill>
                <a:latin typeface="华文楷体" panose="02010600040101010101" pitchFamily="2" charset="-122"/>
                <a:ea typeface="华文楷体" panose="02010600040101010101" pitchFamily="2" charset="-122"/>
              </a:rPr>
              <a:t>章</a:t>
            </a:r>
            <a:endParaRPr lang="zh-CN" altLang="en-US" sz="3300" b="1" spc="38" dirty="0">
              <a:solidFill>
                <a:schemeClr val="bg1"/>
              </a:solidFill>
              <a:latin typeface="华文楷体" panose="02010600040101010101" pitchFamily="2" charset="-122"/>
              <a:ea typeface="华文楷体" panose="02010600040101010101" pitchFamily="2" charset="-122"/>
            </a:endParaRPr>
          </a:p>
        </p:txBody>
      </p:sp>
      <p:sp>
        <p:nvSpPr>
          <p:cNvPr id="167" name="文本框 6"/>
          <p:cNvSpPr txBox="1"/>
          <p:nvPr/>
        </p:nvSpPr>
        <p:spPr>
          <a:xfrm>
            <a:off x="693836" y="3481755"/>
            <a:ext cx="1640449" cy="523220"/>
          </a:xfrm>
          <a:prstGeom prst="rect">
            <a:avLst/>
          </a:prstGeom>
          <a:noFill/>
        </p:spPr>
        <p:txBody>
          <a:bodyPr wrap="none" rtlCol="0">
            <a:spAutoFit/>
          </a:bodyPr>
          <a:lstStyle/>
          <a:p>
            <a:r>
              <a:rPr lang="zh-CN" altLang="en-US" sz="2800" b="1" spc="38">
                <a:solidFill>
                  <a:schemeClr val="bg1"/>
                </a:solidFill>
                <a:latin typeface="华文楷体" panose="02010600040101010101" pitchFamily="2" charset="-122"/>
                <a:ea typeface="华文楷体" panose="02010600040101010101" pitchFamily="2" charset="-122"/>
              </a:rPr>
              <a:t>文件系统</a:t>
            </a:r>
            <a:endParaRPr lang="zh-CN" altLang="en-US" sz="2800" b="1" spc="38" dirty="0">
              <a:solidFill>
                <a:schemeClr val="bg1"/>
              </a:solidFill>
              <a:latin typeface="华文楷体" panose="02010600040101010101" pitchFamily="2" charset="-122"/>
              <a:ea typeface="华文楷体" panose="02010600040101010101" pitchFamily="2" charset="-122"/>
            </a:endParaRPr>
          </a:p>
        </p:txBody>
      </p:sp>
      <p:sp>
        <p:nvSpPr>
          <p:cNvPr id="11" name="文本框 76"/>
          <p:cNvSpPr txBox="1"/>
          <p:nvPr/>
        </p:nvSpPr>
        <p:spPr>
          <a:xfrm>
            <a:off x="4162065" y="3669230"/>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空闲空间的管理</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2" name="文本框 76"/>
          <p:cNvSpPr txBox="1"/>
          <p:nvPr/>
        </p:nvSpPr>
        <p:spPr>
          <a:xfrm>
            <a:off x="4147577" y="4190781"/>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8.6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文件的存取控制</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3" name="文本框 76"/>
          <p:cNvSpPr txBox="1"/>
          <p:nvPr/>
        </p:nvSpPr>
        <p:spPr>
          <a:xfrm>
            <a:off x="4156755" y="4712332"/>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8.7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文件系统的其他功能</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276858"/>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文件的读写方式</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 </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634403" y="130928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矩形 2"/>
          <p:cNvSpPr/>
          <p:nvPr/>
        </p:nvSpPr>
        <p:spPr>
          <a:xfrm>
            <a:off x="698696" y="1894668"/>
            <a:ext cx="6928729" cy="3208571"/>
          </a:xfrm>
          <a:prstGeom prst="rect">
            <a:avLst/>
          </a:prstGeom>
        </p:spPr>
        <p:txBody>
          <a:bodyPr wrap="square">
            <a:spAutoFit/>
          </a:bodyPr>
          <a:lstStyle/>
          <a:p>
            <a:pPr lvl="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2. </a:t>
            </a:r>
            <a:r>
              <a:rPr lang="zh-CN" altLang="zh-CN" b="1" kern="100" dirty="0">
                <a:solidFill>
                  <a:srgbClr val="0C0CC6"/>
                </a:solidFill>
                <a:latin typeface="华文楷体" panose="02010600040101010101" pitchFamily="2" charset="-122"/>
                <a:ea typeface="华文楷体" panose="02010600040101010101" pitchFamily="2" charset="-122"/>
              </a:rPr>
              <a:t>直接读写（随机读写法）</a:t>
            </a:r>
            <a:endParaRPr lang="en-US" altLang="zh-CN" b="1" kern="100" dirty="0">
              <a:solidFill>
                <a:srgbClr val="0C0CC6"/>
              </a:solidFill>
              <a:latin typeface="华文楷体" panose="02010600040101010101" pitchFamily="2" charset="-122"/>
              <a:ea typeface="华文楷体" panose="02010600040101010101" pitchFamily="2" charset="-122"/>
            </a:endParaRPr>
          </a:p>
          <a:p>
            <a:pPr lvl="0" algn="just">
              <a:lnSpc>
                <a:spcPct val="125000"/>
              </a:lnSpc>
              <a:spcAft>
                <a:spcPts val="0"/>
              </a:spcAft>
            </a:pPr>
            <a:endParaRPr lang="zh-CN" altLang="zh-CN" b="1" kern="100" dirty="0">
              <a:solidFill>
                <a:srgbClr val="0C0CC6"/>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在现代文件系统中，更多的应用程序需要以任意次序直接读写文件中的某个记录。</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为了实现直接存取，一个文件可以看作由顺序编号的逻辑块（也可理解为记录）组成的，这些块常常划成等长，作为定位和存取的一个最小单位，于是用户可以请求读块</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22</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、然后，写块</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48</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，再读块</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9</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等等。这种方法中，文件指针可以定位到指定逻辑块，无需一块一块地移动指针。</a:t>
            </a:r>
            <a:endParaRPr lang="zh-CN" altLang="zh-CN" b="1" kern="100"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52182"/>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文件的读写方式</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 </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698696" y="110368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矩形 2"/>
          <p:cNvSpPr/>
          <p:nvPr/>
        </p:nvSpPr>
        <p:spPr>
          <a:xfrm>
            <a:off x="570110" y="1484023"/>
            <a:ext cx="6928729" cy="416332"/>
          </a:xfrm>
          <a:prstGeom prst="rect">
            <a:avLst/>
          </a:prstGeom>
        </p:spPr>
        <p:txBody>
          <a:bodyPr wrap="square">
            <a:spAutoFit/>
          </a:bodyPr>
          <a:lstStyle/>
          <a:p>
            <a:pPr lvl="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2. </a:t>
            </a:r>
            <a:r>
              <a:rPr lang="zh-CN" altLang="en-US" b="1" kern="100" dirty="0">
                <a:solidFill>
                  <a:srgbClr val="0C0CC6"/>
                </a:solidFill>
                <a:latin typeface="华文楷体" panose="02010600040101010101" pitchFamily="2" charset="-122"/>
                <a:ea typeface="华文楷体" panose="02010600040101010101" pitchFamily="2" charset="-122"/>
              </a:rPr>
              <a:t>索引读写</a:t>
            </a:r>
            <a:endParaRPr lang="zh-CN" altLang="zh-CN" b="1" kern="100" dirty="0">
              <a:latin typeface="华文楷体" panose="02010600040101010101" pitchFamily="2" charset="-122"/>
              <a:ea typeface="华文楷体" panose="02010600040101010101" pitchFamily="2" charset="-122"/>
            </a:endParaRPr>
          </a:p>
        </p:txBody>
      </p:sp>
      <p:sp>
        <p:nvSpPr>
          <p:cNvPr id="4" name="矩形 3"/>
          <p:cNvSpPr/>
          <p:nvPr/>
        </p:nvSpPr>
        <p:spPr>
          <a:xfrm>
            <a:off x="570110" y="1883490"/>
            <a:ext cx="8348232"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这种方法是建立在直接读写基础上的。可以为文件创建一个索引表，索引表可以包含两项：键值与逻辑号（逻辑块号）。当需要按照键值查找文件记录时首先搜索索引，找到该键值对应的逻辑块号，然后读出需要的记录信息。</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570110" y="2806820"/>
            <a:ext cx="7511621" cy="37251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90462" y="1257819"/>
            <a:ext cx="2321680" cy="370501"/>
          </a:xfrm>
        </p:spPr>
        <p:txBody>
          <a:bodyPr>
            <a:normAutofit/>
          </a:bodyPr>
          <a:lstStyle/>
          <a:p>
            <a:r>
              <a:rPr lang="zh-CN" altLang="zh-CN" sz="2000" dirty="0">
                <a:solidFill>
                  <a:srgbClr val="6C0000"/>
                </a:solidFill>
                <a:latin typeface="华文楷体" panose="02010600040101010101" pitchFamily="2" charset="-122"/>
                <a:ea typeface="华文楷体" panose="02010600040101010101" pitchFamily="2" charset="-122"/>
              </a:rPr>
              <a:t>连续文件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09591" y="1304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09591" y="1730819"/>
            <a:ext cx="7117834" cy="1015663"/>
          </a:xfrm>
          <a:prstGeom prst="rect">
            <a:avLst/>
          </a:prstGeom>
        </p:spPr>
        <p:txBody>
          <a:bodyPr wrap="square">
            <a:spAutoFit/>
          </a:bodyPr>
          <a:lstStyle/>
          <a:p>
            <a:r>
              <a:rPr lang="en-US" altLang="zh-CN" sz="20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sz="20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将一个文件中逻辑上连续的信息存放到存储介质的依次相邻的物理块上便形成顺序结构，这类文件叫连续文件，又称顺序文件</a:t>
            </a:r>
            <a:r>
              <a:rPr lang="zh-CN" altLang="en-US" sz="20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sz="2000"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1564548" y="2606934"/>
            <a:ext cx="5523521" cy="35934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1616" y="1684823"/>
            <a:ext cx="6858000" cy="3670236"/>
          </a:xfrm>
          <a:prstGeom prst="rect">
            <a:avLst/>
          </a:prstGeom>
        </p:spPr>
        <p:txBody>
          <a:bodyPr wrap="square">
            <a:spAutoFit/>
          </a:bodyPr>
          <a:lstStyle/>
          <a:p>
            <a:pPr indent="266700">
              <a:lnSpc>
                <a:spcPct val="125000"/>
              </a:lnSpc>
            </a:pPr>
            <a:r>
              <a:rPr lang="zh-CN" altLang="en-US"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优点：</a:t>
            </a:r>
            <a:endParaRPr lang="en-US" altLang="zh-CN"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连续文件既支持顺序读写也支持随机读写。</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2</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）大量的顺序读写效率高（连续文件续写使得磁头移动距离少）</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endParaRPr lang="en-US" altLang="zh-CN"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zh-CN" altLang="zh-CN"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缺陷：</a:t>
            </a:r>
            <a:endParaRPr lang="zh-CN" altLang="zh-CN" sz="2000" b="1" kern="100" dirty="0">
              <a:solidFill>
                <a:srgbClr val="6C0000"/>
              </a:solidFill>
              <a:latin typeface="华文楷体" panose="02010600040101010101" pitchFamily="2" charset="-122"/>
              <a:ea typeface="华文楷体" panose="02010600040101010101" pitchFamily="2" charset="-122"/>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建立文件前需要能预先确定文件长度。通常而言，输出文件</a:t>
            </a: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的大小难以事前预估，无法使用连续文件的物理结构模式。</a:t>
            </a:r>
            <a:b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b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2</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修改、插入和追加文件记录有困难；</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3</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会造成少量外部碎片。</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p:txBody>
      </p:sp>
      <p:sp>
        <p:nvSpPr>
          <p:cNvPr id="5"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endParaRPr lang="zh-CN" altLang="zh-CN" dirty="0">
              <a:latin typeface="华文楷体" panose="02010600040101010101" pitchFamily="2" charset="-122"/>
              <a:ea typeface="华文楷体" panose="02010600040101010101" pitchFamily="2" charset="-122"/>
            </a:endParaRPr>
          </a:p>
        </p:txBody>
      </p:sp>
      <p:sp>
        <p:nvSpPr>
          <p:cNvPr id="6" name="矩形 5"/>
          <p:cNvSpPr/>
          <p:nvPr/>
        </p:nvSpPr>
        <p:spPr>
          <a:xfrm>
            <a:off x="638177" y="1099168"/>
            <a:ext cx="2031325" cy="369332"/>
          </a:xfrm>
          <a:prstGeom prst="rect">
            <a:avLst/>
          </a:prstGeom>
        </p:spPr>
        <p:txBody>
          <a:bodyPr wrap="none">
            <a:spAutoFit/>
          </a:bodyPr>
          <a:lstStyle/>
          <a:p>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连续文</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件的优缺点</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414468" y="112606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539438" y="4786551"/>
            <a:ext cx="2710178" cy="1131079"/>
          </a:xfrm>
          <a:prstGeom prst="rect">
            <a:avLst/>
          </a:prstGeom>
          <a:solidFill>
            <a:schemeClr val="accent1">
              <a:lumMod val="20000"/>
              <a:lumOff val="80000"/>
            </a:schemeClr>
          </a:solidFill>
          <a:ln>
            <a:solidFill>
              <a:srgbClr val="C00000"/>
            </a:solidFill>
          </a:ln>
        </p:spPr>
        <p:txBody>
          <a:bodyPr wrap="square">
            <a:spAutoFit/>
          </a:bodyPr>
          <a:lstStyle/>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终止用户程序</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重新分配更多的存储空间。</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寻找 “扩展区”。</a:t>
            </a:r>
            <a:endParaRPr lang="zh-CN" altLang="en-US" dirty="0">
              <a:solidFill>
                <a:srgbClr val="6C0000"/>
              </a:solidFill>
            </a:endParaRPr>
          </a:p>
        </p:txBody>
      </p:sp>
      <p:cxnSp>
        <p:nvCxnSpPr>
          <p:cNvPr id="10" name="直接箭头连接符 9"/>
          <p:cNvCxnSpPr/>
          <p:nvPr/>
        </p:nvCxnSpPr>
        <p:spPr>
          <a:xfrm>
            <a:off x="4706471" y="4450976"/>
            <a:ext cx="860611" cy="3355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174954" y="5363216"/>
            <a:ext cx="1800493" cy="416332"/>
          </a:xfrm>
          <a:prstGeom prst="rect">
            <a:avLst/>
          </a:prstGeom>
          <a:solidFill>
            <a:schemeClr val="accent1">
              <a:lumMod val="20000"/>
              <a:lumOff val="80000"/>
            </a:schemeClr>
          </a:solidFill>
          <a:ln>
            <a:solidFill>
              <a:srgbClr val="C00000"/>
            </a:solidFill>
          </a:ln>
        </p:spPr>
        <p:txBody>
          <a:bodyPr wrap="none">
            <a:spAutoFit/>
          </a:bodyPr>
          <a:lstStyle/>
          <a:p>
            <a:pPr>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整理与合并操作</a:t>
            </a:r>
            <a:endParaRPr lang="zh-CN" altLang="zh-CN" b="1" kern="100" dirty="0">
              <a:solidFill>
                <a:srgbClr val="6C0000"/>
              </a:solidFill>
              <a:latin typeface="华文楷体" panose="02010600040101010101" pitchFamily="2" charset="-122"/>
              <a:ea typeface="华文楷体" panose="02010600040101010101" pitchFamily="2" charset="-122"/>
            </a:endParaRPr>
          </a:p>
        </p:txBody>
      </p:sp>
      <p:cxnSp>
        <p:nvCxnSpPr>
          <p:cNvPr id="12" name="直接箭头连接符 11"/>
          <p:cNvCxnSpPr/>
          <p:nvPr/>
        </p:nvCxnSpPr>
        <p:spPr>
          <a:xfrm>
            <a:off x="1808891" y="4953380"/>
            <a:ext cx="0" cy="4098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90462" y="1257819"/>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链接</a:t>
            </a:r>
            <a:r>
              <a:rPr lang="zh-CN" altLang="zh-CN" sz="2000" dirty="0">
                <a:solidFill>
                  <a:srgbClr val="6C0000"/>
                </a:solidFill>
                <a:latin typeface="华文楷体" panose="02010600040101010101" pitchFamily="2" charset="-122"/>
                <a:ea typeface="华文楷体" panose="02010600040101010101" pitchFamily="2" charset="-122"/>
              </a:rPr>
              <a:t>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09591" y="1304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9591" y="1688170"/>
            <a:ext cx="7570693" cy="923330"/>
          </a:xfrm>
          <a:prstGeom prst="rect">
            <a:avLst/>
          </a:prstGeom>
        </p:spPr>
        <p:txBody>
          <a:bodyPr wrap="square">
            <a:spAutoFit/>
          </a:bodyPr>
          <a:lstStyle/>
          <a:p>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一个文件的信息存放在若干不连续的物理块中，各块之间通过指针链接，前一个物理块中有一个指针域，指向下一个物理块，最后的物理块的指针域存放符号</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“∧”，表示无后继块。这样的文件称为链接文件。</a:t>
            </a:r>
            <a:endParaRPr lang="zh-CN" altLang="en-US"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4141694" y="2665752"/>
            <a:ext cx="5087524" cy="3364977"/>
          </a:xfrm>
          <a:prstGeom prst="rect">
            <a:avLst/>
          </a:prstGeom>
        </p:spPr>
      </p:pic>
      <p:sp>
        <p:nvSpPr>
          <p:cNvPr id="9" name="矩形 8"/>
          <p:cNvSpPr/>
          <p:nvPr/>
        </p:nvSpPr>
        <p:spPr>
          <a:xfrm>
            <a:off x="400016" y="2688955"/>
            <a:ext cx="2178802" cy="438582"/>
          </a:xfrm>
          <a:prstGeom prst="rect">
            <a:avLst/>
          </a:prstGeom>
        </p:spPr>
        <p:txBody>
          <a:bodyPr wrap="none">
            <a:spAutoFit/>
          </a:bodyPr>
          <a:lstStyle/>
          <a:p>
            <a:pPr indent="266700">
              <a:lnSpc>
                <a:spcPct val="125000"/>
              </a:lnSpc>
            </a:pPr>
            <a:r>
              <a:rPr lang="en-US" altLang="zh-CN" b="1" kern="100" dirty="0">
                <a:solidFill>
                  <a:srgbClr val="0C0CC6"/>
                </a:solidFill>
                <a:latin typeface="华文楷体" panose="02010600040101010101" pitchFamily="2" charset="-122"/>
                <a:ea typeface="华文楷体" panose="02010600040101010101" pitchFamily="2" charset="-122"/>
              </a:rPr>
              <a:t>1</a:t>
            </a:r>
            <a:r>
              <a:rPr lang="zh-CN" altLang="zh-CN" b="1" kern="100" dirty="0">
                <a:solidFill>
                  <a:srgbClr val="0C0CC6"/>
                </a:solidFill>
                <a:latin typeface="华文楷体" panose="02010600040101010101" pitchFamily="2" charset="-122"/>
                <a:ea typeface="华文楷体" panose="02010600040101010101" pitchFamily="2" charset="-122"/>
              </a:rPr>
              <a:t>、隐式链接文件</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230084" y="3127537"/>
            <a:ext cx="4341916" cy="3150286"/>
          </a:xfrm>
          <a:prstGeom prst="rect">
            <a:avLst/>
          </a:prstGeom>
          <a:solidFill>
            <a:schemeClr val="accent1">
              <a:lumMod val="20000"/>
              <a:lumOff val="80000"/>
            </a:schemeClr>
          </a:solidFill>
          <a:ln>
            <a:solidFill>
              <a:srgbClr val="C00000"/>
            </a:solidFill>
          </a:ln>
        </p:spPr>
        <p:txBody>
          <a:bodyPr wrap="square">
            <a:spAutoFit/>
          </a:bodyPr>
          <a:lstStyle/>
          <a:p>
            <a:pPr indent="266700">
              <a:lnSpc>
                <a:spcPct val="125000"/>
              </a:lnSpc>
            </a:pPr>
            <a:r>
              <a:rPr lang="zh-CN" altLang="zh-CN" sz="1600" b="1" kern="100" dirty="0">
                <a:solidFill>
                  <a:srgbClr val="6C0000"/>
                </a:solidFill>
                <a:latin typeface="华文楷体" panose="02010600040101010101" pitchFamily="2" charset="-122"/>
                <a:ea typeface="华文楷体" panose="02010600040101010101" pitchFamily="2" charset="-122"/>
              </a:rPr>
              <a:t>优势：</a:t>
            </a:r>
            <a:r>
              <a:rPr lang="en-US" altLang="zh-CN" sz="1600" b="1" kern="100" dirty="0">
                <a:solidFill>
                  <a:srgbClr val="6C0000"/>
                </a:solidFill>
                <a:latin typeface="华文楷体" panose="02010600040101010101" pitchFamily="2" charset="-122"/>
                <a:ea typeface="华文楷体" panose="02010600040101010101" pitchFamily="2" charset="-122"/>
              </a:rPr>
              <a:t>    </a:t>
            </a:r>
            <a:endParaRPr lang="zh-CN" altLang="zh-CN" sz="1600" b="1" kern="100" dirty="0">
              <a:solidFill>
                <a:srgbClr val="6C0000"/>
              </a:solidFill>
              <a:latin typeface="华文楷体" panose="02010600040101010101" pitchFamily="2" charset="-122"/>
              <a:ea typeface="华文楷体" panose="02010600040101010101" pitchFamily="2" charset="-122"/>
            </a:endParaRPr>
          </a:p>
          <a:p>
            <a:pPr indent="266700">
              <a:lnSpc>
                <a:spcPct val="125000"/>
              </a:lnSpc>
            </a:pPr>
            <a:r>
              <a:rPr lang="en-US" altLang="zh-CN" sz="1600" b="1" kern="100" dirty="0">
                <a:solidFill>
                  <a:srgbClr val="000000"/>
                </a:solidFill>
                <a:latin typeface="华文楷体" panose="02010600040101010101" pitchFamily="2" charset="-122"/>
                <a:ea typeface="华文楷体" panose="02010600040101010101" pitchFamily="2" charset="-122"/>
              </a:rPr>
              <a:t>1</a:t>
            </a:r>
            <a:r>
              <a:rPr lang="zh-CN" altLang="zh-CN" sz="1600" b="1" kern="100" dirty="0">
                <a:solidFill>
                  <a:srgbClr val="000000"/>
                </a:solidFill>
                <a:latin typeface="华文楷体" panose="02010600040101010101" pitchFamily="2" charset="-122"/>
                <a:ea typeface="华文楷体" panose="02010600040101010101" pitchFamily="2" charset="-122"/>
              </a:rPr>
              <a:t>）利用不连续的空闲物理块。</a:t>
            </a:r>
            <a:r>
              <a:rPr lang="zh-CN" altLang="en-US"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无      </a:t>
            </a:r>
            <a:endPar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外部碎片问题。</a:t>
            </a:r>
            <a:endParaRPr lang="zh-CN" altLang="zh-CN" sz="1600" b="1" kern="100" dirty="0">
              <a:latin typeface="华文楷体" panose="02010600040101010101" pitchFamily="2" charset="-122"/>
              <a:ea typeface="华文楷体" panose="02010600040101010101" pitchFamily="2" charset="-122"/>
            </a:endParaRPr>
          </a:p>
          <a:p>
            <a:pPr indent="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2</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）有利于文件的插入和删除，有</a:t>
            </a:r>
            <a:endPar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利于文件的动态扩充。</a:t>
            </a:r>
            <a:endParaRPr lang="zh-CN" altLang="zh-CN" sz="1600" b="1" kern="100" dirty="0">
              <a:latin typeface="华文楷体" panose="02010600040101010101" pitchFamily="2" charset="-122"/>
              <a:ea typeface="华文楷体" panose="02010600040101010101" pitchFamily="2" charset="-122"/>
            </a:endParaRPr>
          </a:p>
          <a:p>
            <a:pPr marL="266700">
              <a:lnSpc>
                <a:spcPct val="125000"/>
              </a:lnSpc>
            </a:pPr>
            <a:r>
              <a:rPr lang="zh-CN" altLang="zh-CN" sz="16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缺点：</a:t>
            </a:r>
            <a:endParaRPr lang="zh-CN" altLang="zh-CN" sz="1600" b="1" kern="100" dirty="0">
              <a:solidFill>
                <a:srgbClr val="6C0000"/>
              </a:solidFill>
              <a:latin typeface="华文楷体" panose="02010600040101010101" pitchFamily="2" charset="-122"/>
              <a:ea typeface="华文楷体" panose="02010600040101010101" pitchFamily="2" charset="-122"/>
            </a:endParaRPr>
          </a:p>
          <a:p>
            <a:pPr marL="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）不支持随机访问</a:t>
            </a:r>
            <a:r>
              <a:rPr lang="zh-CN" altLang="en-US"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zh-CN" sz="1600" b="1" kern="100" dirty="0">
              <a:latin typeface="华文楷体" panose="02010600040101010101" pitchFamily="2" charset="-122"/>
              <a:ea typeface="华文楷体" panose="02010600040101010101" pitchFamily="2" charset="-122"/>
            </a:endParaRPr>
          </a:p>
          <a:p>
            <a:pPr marL="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2</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）指针会占用额外的存储空间。</a:t>
            </a:r>
            <a:endParaRPr lang="zh-CN" altLang="zh-CN" sz="1600" b="1" kern="100" dirty="0">
              <a:latin typeface="华文楷体" panose="02010600040101010101" pitchFamily="2" charset="-122"/>
              <a:ea typeface="华文楷体" panose="02010600040101010101" pitchFamily="2" charset="-122"/>
            </a:endParaRPr>
          </a:p>
          <a:p>
            <a:pPr marL="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3</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）可靠性较低，如果某个物理块的指针丢失或被损害，则余下的文件内容无法被存取。</a:t>
            </a:r>
            <a:endParaRPr lang="zh-CN" altLang="zh-CN" sz="1600" b="1" kern="100"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90462" y="1022500"/>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链接</a:t>
            </a:r>
            <a:r>
              <a:rPr lang="zh-CN" altLang="zh-CN" sz="2000" dirty="0">
                <a:solidFill>
                  <a:srgbClr val="6C0000"/>
                </a:solidFill>
                <a:latin typeface="华文楷体" panose="02010600040101010101" pitchFamily="2" charset="-122"/>
                <a:ea typeface="华文楷体" panose="02010600040101010101" pitchFamily="2" charset="-122"/>
              </a:rPr>
              <a:t>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84431" y="106282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38651" y="1489016"/>
            <a:ext cx="2178802" cy="438582"/>
          </a:xfrm>
          <a:prstGeom prst="rect">
            <a:avLst/>
          </a:prstGeom>
        </p:spPr>
        <p:txBody>
          <a:bodyPr wrap="none">
            <a:spAutoFit/>
          </a:bodyPr>
          <a:lstStyle/>
          <a:p>
            <a:pPr indent="266700">
              <a:lnSpc>
                <a:spcPct val="125000"/>
              </a:lnSpc>
            </a:pPr>
            <a:r>
              <a:rPr lang="en-US" altLang="zh-CN" b="1" kern="100" dirty="0">
                <a:solidFill>
                  <a:srgbClr val="0C0CC6"/>
                </a:solidFill>
                <a:latin typeface="华文楷体" panose="02010600040101010101" pitchFamily="2" charset="-122"/>
                <a:ea typeface="华文楷体" panose="02010600040101010101" pitchFamily="2" charset="-122"/>
              </a:rPr>
              <a:t>2</a:t>
            </a:r>
            <a:r>
              <a:rPr lang="zh-CN" altLang="zh-CN" b="1" kern="100" dirty="0">
                <a:solidFill>
                  <a:srgbClr val="0C0CC6"/>
                </a:solidFill>
                <a:latin typeface="华文楷体" panose="02010600040101010101" pitchFamily="2" charset="-122"/>
                <a:ea typeface="华文楷体" panose="02010600040101010101" pitchFamily="2" charset="-122"/>
              </a:rPr>
              <a:t>、</a:t>
            </a:r>
            <a:r>
              <a:rPr lang="zh-CN" altLang="en-US" b="1" kern="100" dirty="0">
                <a:solidFill>
                  <a:srgbClr val="0C0CC6"/>
                </a:solidFill>
                <a:latin typeface="华文楷体" panose="02010600040101010101" pitchFamily="2" charset="-122"/>
                <a:ea typeface="华文楷体" panose="02010600040101010101" pitchFamily="2" charset="-122"/>
              </a:rPr>
              <a:t>显式</a:t>
            </a:r>
            <a:r>
              <a:rPr lang="zh-CN" altLang="zh-CN" b="1" kern="100" dirty="0">
                <a:solidFill>
                  <a:srgbClr val="0C0CC6"/>
                </a:solidFill>
                <a:latin typeface="华文楷体" panose="02010600040101010101" pitchFamily="2" charset="-122"/>
                <a:ea typeface="华文楷体" panose="02010600040101010101" pitchFamily="2" charset="-122"/>
              </a:rPr>
              <a:t>链接文件</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5" name="矩形 4"/>
          <p:cNvSpPr/>
          <p:nvPr/>
        </p:nvSpPr>
        <p:spPr>
          <a:xfrm>
            <a:off x="388567" y="1923732"/>
            <a:ext cx="7666221" cy="646331"/>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把用于链接文件各物理块的指针，显示地存放在内存的一张链接表中。此表就是文件访问表（</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FAT</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），分配给文件的所有盘块号都存入在该表中</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874629" y="2570063"/>
            <a:ext cx="6470599" cy="425480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13017" y="1032787"/>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索引</a:t>
            </a:r>
            <a:r>
              <a:rPr lang="zh-CN" altLang="zh-CN" sz="2000" dirty="0">
                <a:solidFill>
                  <a:srgbClr val="6C0000"/>
                </a:solidFill>
                <a:latin typeface="华文楷体" panose="02010600040101010101" pitchFamily="2" charset="-122"/>
                <a:ea typeface="华文楷体" panose="02010600040101010101" pitchFamily="2" charset="-122"/>
              </a:rPr>
              <a:t>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84431" y="106282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63406" y="1553230"/>
            <a:ext cx="8048581" cy="923330"/>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一个文件的信息存放在若干不连续物理块中，系统为每个文件建立一个专用数据结构</a:t>
            </a: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索引表，表中每一栏目指出文件信息所在的逻辑块号和与之对应的物理块号。索引表的物理地址则由文件说明信息项（文件目录）给出</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3952214" y="2476560"/>
            <a:ext cx="4774881" cy="3456238"/>
          </a:xfrm>
          <a:prstGeom prst="rect">
            <a:avLst/>
          </a:prstGeom>
        </p:spPr>
      </p:pic>
      <p:sp>
        <p:nvSpPr>
          <p:cNvPr id="10" name="矩形 9"/>
          <p:cNvSpPr/>
          <p:nvPr/>
        </p:nvSpPr>
        <p:spPr>
          <a:xfrm>
            <a:off x="388851" y="3033238"/>
            <a:ext cx="3739396" cy="2917017"/>
          </a:xfrm>
          <a:prstGeom prst="rect">
            <a:avLst/>
          </a:prstGeom>
          <a:solidFill>
            <a:schemeClr val="accent1">
              <a:lumMod val="20000"/>
              <a:lumOff val="80000"/>
            </a:schemeClr>
          </a:solidFill>
          <a:ln>
            <a:solidFill>
              <a:srgbClr val="C00000"/>
            </a:solidFill>
          </a:ln>
        </p:spPr>
        <p:txBody>
          <a:bodyPr wrap="square">
            <a:spAutoFit/>
          </a:bodyPr>
          <a:lstStyle/>
          <a:p>
            <a:pPr>
              <a:lnSpc>
                <a:spcPct val="125000"/>
              </a:lnSpc>
            </a:pP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zh-CN" altLang="en-US"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rPr>
              <a:t>优点：</a:t>
            </a:r>
            <a:endParaRPr lang="en-US" altLang="zh-CN"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1</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没有外部碎片的问题。</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2</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能满足文件动态增长</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要求。</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zh-CN" altLang="en-US"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rPr>
              <a:t>缺点：</a:t>
            </a:r>
            <a:endParaRPr lang="en-US" altLang="zh-CN"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索引表本身也会占用部分存储空间。</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endParaRPr lang="zh-CN" altLang="zh-CN" b="1" kern="100" dirty="0">
              <a:solidFill>
                <a:srgbClr val="6C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77310" y="1124912"/>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文件控制块</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648724" y="117123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84431" y="1833754"/>
            <a:ext cx="3032828" cy="2031325"/>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文件控制块</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FCB</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File Control </a:t>
            </a:r>
            <a:r>
              <a:rPr lang="en-US" altLang="zh-CN" b="1" kern="0" dirty="0" err="1">
                <a:solidFill>
                  <a:srgbClr val="000000"/>
                </a:solidFill>
                <a:latin typeface="华文楷体" panose="02010600040101010101" pitchFamily="2" charset="-122"/>
                <a:ea typeface="华文楷体" panose="02010600040101010101" pitchFamily="2" charset="-122"/>
                <a:cs typeface="宋体" panose="02010600030101010101" pitchFamily="2" charset="-122"/>
              </a:rPr>
              <a:t>Block,FCB</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）是操作系统为管理文件而设置的一组具有固定格式的数据结构，存放了为管理文件所需的所有有属性信息（文件属性或元数据）。</a:t>
            </a:r>
            <a:endParaRPr lang="zh-CN" altLang="en-US" b="1" dirty="0">
              <a:latin typeface="华文楷体" panose="02010600040101010101" pitchFamily="2" charset="-122"/>
              <a:ea typeface="华文楷体" panose="02010600040101010101" pitchFamily="2" charset="-122"/>
            </a:endParaRPr>
          </a:p>
        </p:txBody>
      </p:sp>
      <p:pic>
        <p:nvPicPr>
          <p:cNvPr id="9" name="图片 8" descr="http://www.uxll.com/asmbook/figures/F7_1.gif"/>
          <p:cNvPicPr/>
          <p:nvPr/>
        </p:nvPicPr>
        <p:blipFill>
          <a:blip r:embed="rId1">
            <a:extLst>
              <a:ext uri="{28A0092B-C50C-407E-A947-70E740481C1C}">
                <a14:useLocalDpi xmlns:a14="http://schemas.microsoft.com/office/drawing/2010/main" val="0"/>
              </a:ext>
            </a:extLst>
          </a:blip>
          <a:srcRect/>
          <a:stretch>
            <a:fillRect/>
          </a:stretch>
        </p:blipFill>
        <p:spPr bwMode="auto">
          <a:xfrm>
            <a:off x="3872119" y="1718032"/>
            <a:ext cx="4209563" cy="42940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文件目录定义</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77310" y="1842541"/>
            <a:ext cx="6629400" cy="923330"/>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为了便于对文件进行管理，计算机系统需要建立文件名和文件物理位置之间的映射关系，文件目录就是专门管理这种映射关系的数据结构。</a:t>
            </a:r>
            <a:endParaRPr lang="zh-CN" altLang="en-US" b="1" dirty="0">
              <a:latin typeface="华文楷体" panose="02010600040101010101" pitchFamily="2" charset="-122"/>
              <a:ea typeface="华文楷体" panose="02010600040101010101" pitchFamily="2" charset="-122"/>
            </a:endParaRPr>
          </a:p>
        </p:txBody>
      </p:sp>
      <p:sp>
        <p:nvSpPr>
          <p:cNvPr id="7" name="矩形 6"/>
          <p:cNvSpPr/>
          <p:nvPr/>
        </p:nvSpPr>
        <p:spPr>
          <a:xfrm>
            <a:off x="966997" y="2962594"/>
            <a:ext cx="5372658" cy="2785378"/>
          </a:xfrm>
          <a:prstGeom prst="rect">
            <a:avLst/>
          </a:prstGeom>
        </p:spPr>
        <p:txBody>
          <a:bodyPr wrap="square">
            <a:spAutoFit/>
          </a:bodyPr>
          <a:lstStyle/>
          <a:p>
            <a:pPr indent="304800">
              <a:lnSpc>
                <a:spcPct val="125000"/>
              </a:lnSpc>
              <a:spcAft>
                <a:spcPts val="0"/>
              </a:spcAft>
            </a:pPr>
            <a:r>
              <a:rPr lang="zh-CN"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文件目录管理的基本功能包括：</a:t>
            </a:r>
            <a:endParaRPr lang="en-US"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spcAft>
                <a:spcPts val="0"/>
              </a:spcAft>
            </a:pPr>
            <a:endParaRPr lang="zh-CN" altLang="zh-CN" sz="2400" b="1"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(1) </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实现</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按名存取</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(2) </a:t>
            </a:r>
            <a:r>
              <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快速检索文件</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目录。</a:t>
            </a:r>
            <a:endPar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(3)</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实现文件共享。</a:t>
            </a:r>
            <a:endPar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(4) </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允许文件重名。</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304800">
              <a:lnSpc>
                <a:spcPct val="125000"/>
              </a:lnSpc>
              <a:spcAft>
                <a:spcPts val="0"/>
              </a:spcAft>
            </a:pPr>
            <a:r>
              <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目录结构</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21180" y="1853845"/>
            <a:ext cx="2226892" cy="438582"/>
          </a:xfrm>
          <a:prstGeom prst="rect">
            <a:avLst/>
          </a:prstGeom>
        </p:spPr>
        <p:txBody>
          <a:bodyPr wrap="none">
            <a:spAutoFit/>
          </a:bodyPr>
          <a:lstStyle/>
          <a:p>
            <a:pPr indent="314325" algn="just">
              <a:lnSpc>
                <a:spcPct val="125000"/>
              </a:lnSpc>
              <a:spcAft>
                <a:spcPts val="0"/>
              </a:spcAft>
            </a:pPr>
            <a:r>
              <a:rPr lang="en-US" altLang="zh-CN" b="1" kern="100" dirty="0">
                <a:solidFill>
                  <a:srgbClr val="003A8F"/>
                </a:solidFill>
                <a:latin typeface="华文楷体" panose="02010600040101010101" pitchFamily="2" charset="-122"/>
                <a:ea typeface="华文楷体" panose="02010600040101010101" pitchFamily="2" charset="-122"/>
              </a:rPr>
              <a:t>1</a:t>
            </a:r>
            <a:r>
              <a:rPr lang="zh-CN" altLang="zh-CN" b="1" kern="100" dirty="0">
                <a:solidFill>
                  <a:srgbClr val="003A8F"/>
                </a:solidFill>
                <a:latin typeface="华文楷体" panose="02010600040101010101" pitchFamily="2" charset="-122"/>
                <a:ea typeface="华文楷体" panose="02010600040101010101" pitchFamily="2" charset="-122"/>
              </a:rPr>
              <a:t>．单级目录结构</a:t>
            </a:r>
            <a:endParaRPr lang="zh-CN" altLang="zh-CN" b="1" kern="100" dirty="0">
              <a:solidFill>
                <a:srgbClr val="003A8F"/>
              </a:solidFill>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1140200" y="2500454"/>
            <a:ext cx="5746637" cy="1258211"/>
          </a:xfrm>
          <a:prstGeom prst="rect">
            <a:avLst/>
          </a:prstGeom>
        </p:spPr>
      </p:pic>
      <p:sp>
        <p:nvSpPr>
          <p:cNvPr id="9" name="矩形 8"/>
          <p:cNvSpPr/>
          <p:nvPr/>
        </p:nvSpPr>
        <p:spPr>
          <a:xfrm>
            <a:off x="1140200" y="3910036"/>
            <a:ext cx="7318000" cy="1477328"/>
          </a:xfrm>
          <a:prstGeom prst="rect">
            <a:avLst/>
          </a:prstGeom>
        </p:spPr>
        <p:txBody>
          <a:bodyPr wrap="square">
            <a:spAutoFit/>
          </a:bodyPr>
          <a:lstStyle/>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单级目录的优点是简单且能实现按名存取，但却存在下述一些缺点：</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查找费时。</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重名问题。</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(3)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不利于文件共享。</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5701478"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文件 </a:t>
            </a:r>
            <a:r>
              <a:rPr lang="zh-CN" altLang="en-US" dirty="0">
                <a:latin typeface="华文楷体" panose="02010600040101010101" pitchFamily="2" charset="-122"/>
                <a:ea typeface="华文楷体" panose="02010600040101010101" pitchFamily="2" charset="-122"/>
              </a:rPr>
              <a:t>教材：</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文件和文件系统</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634403" y="1583723"/>
            <a:ext cx="6638592" cy="2169825"/>
          </a:xfrm>
          <a:prstGeom prst="rect">
            <a:avLst/>
          </a:prstGeom>
        </p:spPr>
        <p:txBody>
          <a:bodyPr wrap="square">
            <a:spAutoFit/>
          </a:bodyPr>
          <a:lstStyle/>
          <a:p>
            <a:pPr algn="just">
              <a:lnSpc>
                <a:spcPct val="125000"/>
              </a:lnSpc>
              <a:spcAft>
                <a:spcPts val="0"/>
              </a:spcAft>
              <a:tabLst>
                <a:tab pos="485775" algn="l"/>
              </a:tabLst>
            </a:pPr>
            <a:r>
              <a:rPr lang="zh-CN" altLang="zh-CN" b="1" kern="100" dirty="0">
                <a:solidFill>
                  <a:srgbClr val="000000"/>
                </a:solidFill>
                <a:latin typeface="华文楷体" panose="02010600040101010101" pitchFamily="2" charset="-122"/>
                <a:ea typeface="华文楷体" panose="02010600040101010101" pitchFamily="2" charset="-122"/>
              </a:rPr>
              <a:t>自底向上的文件结构组成：</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1</a:t>
            </a:r>
            <a:r>
              <a:rPr lang="zh-CN" altLang="zh-CN" b="1" kern="100" dirty="0">
                <a:solidFill>
                  <a:srgbClr val="6C0000"/>
                </a:solidFill>
                <a:latin typeface="华文楷体" panose="02010600040101010101" pitchFamily="2" charset="-122"/>
                <a:ea typeface="华文楷体" panose="02010600040101010101" pitchFamily="2" charset="-122"/>
              </a:rPr>
              <a:t>）数据项。</a:t>
            </a:r>
            <a:r>
              <a:rPr lang="zh-CN" altLang="zh-CN" b="1" kern="100" dirty="0">
                <a:solidFill>
                  <a:srgbClr val="000000"/>
                </a:solidFill>
                <a:latin typeface="华文楷体" panose="02010600040101010101" pitchFamily="2" charset="-122"/>
                <a:ea typeface="华文楷体" panose="02010600040101010101" pitchFamily="2" charset="-122"/>
              </a:rPr>
              <a:t>数据项是文件系统中最低级的数据组织形式，可分为以下两种类型：基本数据项</a:t>
            </a:r>
            <a:r>
              <a:rPr lang="zh-CN" altLang="en-US" b="1" kern="100" dirty="0">
                <a:solidFill>
                  <a:srgbClr val="000000"/>
                </a:solidFill>
                <a:latin typeface="华文楷体" panose="02010600040101010101" pitchFamily="2" charset="-122"/>
                <a:ea typeface="华文楷体" panose="02010600040101010101" pitchFamily="2" charset="-122"/>
              </a:rPr>
              <a:t>和</a:t>
            </a:r>
            <a:r>
              <a:rPr lang="zh-CN" altLang="zh-CN" b="1" kern="100" dirty="0">
                <a:solidFill>
                  <a:srgbClr val="000000"/>
                </a:solidFill>
                <a:latin typeface="华文楷体" panose="02010600040101010101" pitchFamily="2" charset="-122"/>
                <a:ea typeface="华文楷体" panose="02010600040101010101" pitchFamily="2" charset="-122"/>
              </a:rPr>
              <a:t>组合数据项</a:t>
            </a:r>
            <a:r>
              <a:rPr lang="zh-CN" altLang="en-US" b="1" kern="100" dirty="0">
                <a:solidFill>
                  <a:srgbClr val="000000"/>
                </a:solidFill>
                <a:latin typeface="华文楷体" panose="02010600040101010101" pitchFamily="2" charset="-122"/>
                <a:ea typeface="华文楷体" panose="02010600040101010101" pitchFamily="2" charset="-122"/>
              </a:rPr>
              <a:t>。</a:t>
            </a:r>
            <a:endParaRPr lang="en-US"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2</a:t>
            </a:r>
            <a:r>
              <a:rPr lang="zh-CN" altLang="zh-CN" b="1" kern="100" dirty="0">
                <a:solidFill>
                  <a:srgbClr val="6C0000"/>
                </a:solidFill>
                <a:latin typeface="华文楷体" panose="02010600040101010101" pitchFamily="2" charset="-122"/>
                <a:ea typeface="华文楷体" panose="02010600040101010101" pitchFamily="2" charset="-122"/>
              </a:rPr>
              <a:t>）记录。</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记录是一个具有特定意义的信息单位，它由该记录在文件中的逻辑地址</a:t>
            </a: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相对位置</a:t>
            </a: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与记录名所对应的一组键、属性及其属性值所组成。</a:t>
            </a:r>
            <a:endParaRPr lang="zh-CN" altLang="zh-CN" b="1" kern="100" dirty="0">
              <a:latin typeface="华文楷体" panose="02010600040101010101" pitchFamily="2" charset="-122"/>
              <a:ea typeface="华文楷体" panose="02010600040101010101" pitchFamily="2" charset="-122"/>
            </a:endParaRPr>
          </a:p>
        </p:txBody>
      </p:sp>
      <p:pic>
        <p:nvPicPr>
          <p:cNvPr id="29" name="图片 28"/>
          <p:cNvPicPr>
            <a:picLocks noChangeAspect="1"/>
          </p:cNvPicPr>
          <p:nvPr/>
        </p:nvPicPr>
        <p:blipFill>
          <a:blip r:embed="rId1"/>
          <a:stretch>
            <a:fillRect/>
          </a:stretch>
        </p:blipFill>
        <p:spPr>
          <a:xfrm>
            <a:off x="3715606" y="3334871"/>
            <a:ext cx="3929725" cy="2187547"/>
          </a:xfrm>
          <a:prstGeom prst="rect">
            <a:avLst/>
          </a:prstGeom>
        </p:spPr>
      </p:pic>
      <p:sp>
        <p:nvSpPr>
          <p:cNvPr id="30" name="矩形 29"/>
          <p:cNvSpPr/>
          <p:nvPr/>
        </p:nvSpPr>
        <p:spPr>
          <a:xfrm>
            <a:off x="665552" y="3753548"/>
            <a:ext cx="3207201" cy="1477328"/>
          </a:xfrm>
          <a:prstGeom prst="rect">
            <a:avLst/>
          </a:prstGeom>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）文件</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latin typeface="华文楷体" panose="02010600040101010101" pitchFamily="2" charset="-122"/>
                <a:ea typeface="华文楷体" panose="02010600040101010101" pitchFamily="2" charset="-122"/>
              </a:rPr>
              <a:t>文件是指由创建者所定义的一组相关信息的集合，可分为有结构文件和无结构文件两种。在有结构文件中，文件由一组相似记录组成</a:t>
            </a:r>
            <a:endParaRPr lang="zh-CN" altLang="en-US" b="1"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目录结构</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5386" y="1679832"/>
            <a:ext cx="2226892" cy="438582"/>
          </a:xfrm>
          <a:prstGeom prst="rect">
            <a:avLst/>
          </a:prstGeom>
        </p:spPr>
        <p:txBody>
          <a:bodyPr wrap="none">
            <a:spAutoFit/>
          </a:bodyPr>
          <a:lstStyle/>
          <a:p>
            <a:pPr indent="314325" algn="just">
              <a:lnSpc>
                <a:spcPct val="125000"/>
              </a:lnSpc>
              <a:spcAft>
                <a:spcPts val="0"/>
              </a:spcAft>
            </a:pPr>
            <a:r>
              <a:rPr lang="en-US" altLang="zh-CN" b="1" kern="100" dirty="0">
                <a:solidFill>
                  <a:srgbClr val="003A8F"/>
                </a:solidFill>
                <a:latin typeface="华文楷体" panose="02010600040101010101" pitchFamily="2" charset="-122"/>
                <a:ea typeface="华文楷体" panose="02010600040101010101" pitchFamily="2" charset="-122"/>
              </a:rPr>
              <a:t>2</a:t>
            </a:r>
            <a:r>
              <a:rPr lang="zh-CN" altLang="zh-CN" b="1" kern="100" dirty="0">
                <a:solidFill>
                  <a:srgbClr val="003A8F"/>
                </a:solidFill>
                <a:latin typeface="华文楷体" panose="02010600040101010101" pitchFamily="2" charset="-122"/>
                <a:ea typeface="华文楷体" panose="02010600040101010101" pitchFamily="2" charset="-122"/>
              </a:rPr>
              <a:t>．</a:t>
            </a:r>
            <a:r>
              <a:rPr lang="zh-CN" altLang="en-US" b="1" kern="100" dirty="0">
                <a:solidFill>
                  <a:srgbClr val="003A8F"/>
                </a:solidFill>
                <a:latin typeface="华文楷体" panose="02010600040101010101" pitchFamily="2" charset="-122"/>
                <a:ea typeface="华文楷体" panose="02010600040101010101" pitchFamily="2" charset="-122"/>
              </a:rPr>
              <a:t>两级</a:t>
            </a:r>
            <a:r>
              <a:rPr lang="zh-CN" altLang="zh-CN" b="1" kern="100" dirty="0">
                <a:solidFill>
                  <a:srgbClr val="003A8F"/>
                </a:solidFill>
                <a:latin typeface="华文楷体" panose="02010600040101010101" pitchFamily="2" charset="-122"/>
                <a:ea typeface="华文楷体" panose="02010600040101010101" pitchFamily="2" charset="-122"/>
              </a:rPr>
              <a:t>目录结构</a:t>
            </a:r>
            <a:endParaRPr lang="zh-CN" altLang="zh-CN" b="1" kern="100" dirty="0">
              <a:solidFill>
                <a:srgbClr val="003A8F"/>
              </a:solidFill>
              <a:latin typeface="华文楷体" panose="02010600040101010101" pitchFamily="2" charset="-122"/>
              <a:ea typeface="华文楷体" panose="02010600040101010101" pitchFamily="2" charset="-122"/>
            </a:endParaRPr>
          </a:p>
        </p:txBody>
      </p:sp>
      <p:grpSp>
        <p:nvGrpSpPr>
          <p:cNvPr id="10" name="组合 9"/>
          <p:cNvGrpSpPr/>
          <p:nvPr/>
        </p:nvGrpSpPr>
        <p:grpSpPr>
          <a:xfrm>
            <a:off x="817974" y="2231595"/>
            <a:ext cx="6886939" cy="2126227"/>
            <a:chOff x="0" y="0"/>
            <a:chExt cx="4676775" cy="1908160"/>
          </a:xfrm>
        </p:grpSpPr>
        <p:grpSp>
          <p:nvGrpSpPr>
            <p:cNvPr id="11" name="组合 10"/>
            <p:cNvGrpSpPr/>
            <p:nvPr/>
          </p:nvGrpSpPr>
          <p:grpSpPr>
            <a:xfrm>
              <a:off x="0" y="0"/>
              <a:ext cx="4676775" cy="1466850"/>
              <a:chOff x="0" y="0"/>
              <a:chExt cx="4676775" cy="1466850"/>
            </a:xfrm>
          </p:grpSpPr>
          <p:grpSp>
            <p:nvGrpSpPr>
              <p:cNvPr id="13" name="组合 12"/>
              <p:cNvGrpSpPr/>
              <p:nvPr/>
            </p:nvGrpSpPr>
            <p:grpSpPr>
              <a:xfrm>
                <a:off x="0" y="19050"/>
                <a:ext cx="1466850" cy="1010258"/>
                <a:chOff x="0" y="0"/>
                <a:chExt cx="1466850" cy="1010258"/>
              </a:xfrm>
            </p:grpSpPr>
            <p:sp>
              <p:nvSpPr>
                <p:cNvPr id="73" name="文本框 2"/>
                <p:cNvSpPr txBox="1">
                  <a:spLocks noChangeArrowheads="1"/>
                </p:cNvSpPr>
                <p:nvPr/>
              </p:nvSpPr>
              <p:spPr bwMode="auto">
                <a:xfrm>
                  <a:off x="581025" y="0"/>
                  <a:ext cx="885825" cy="410183"/>
                </a:xfrm>
                <a:prstGeom prst="rect">
                  <a:avLst/>
                </a:prstGeom>
                <a:noFill/>
                <a:ln w="9525">
                  <a:noFill/>
                  <a:miter lim="800000"/>
                </a:ln>
              </p:spPr>
              <p:txBody>
                <a:bodyPr rot="0" vert="horz" wrap="square" lIns="91440" tIns="45720" rIns="91440" bIns="45720" anchor="t" anchorCtr="0">
                  <a:spAutoFit/>
                </a:bodyPr>
                <a:lstStyle/>
                <a:p>
                  <a:pPr algn="just">
                    <a:spcAft>
                      <a:spcPts val="0"/>
                    </a:spcAft>
                  </a:pPr>
                  <a:r>
                    <a:rPr lang="zh-CN" sz="1400" kern="100">
                      <a:effectLst/>
                      <a:latin typeface="Times New Roman" panose="02020603050405020304" pitchFamily="18" charset="0"/>
                      <a:ea typeface="宋体" panose="02010600030101010101" pitchFamily="2" charset="-122"/>
                      <a:cs typeface="宋体" panose="02010600030101010101" pitchFamily="2" charset="-122"/>
                    </a:rPr>
                    <a:t>主文件目录</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74" name="文本框 2"/>
                <p:cNvSpPr txBox="1">
                  <a:spLocks noChangeArrowheads="1"/>
                </p:cNvSpPr>
                <p:nvPr/>
              </p:nvSpPr>
              <p:spPr bwMode="auto">
                <a:xfrm>
                  <a:off x="0" y="600075"/>
                  <a:ext cx="619759" cy="410183"/>
                </a:xfrm>
                <a:prstGeom prst="rect">
                  <a:avLst/>
                </a:prstGeom>
                <a:noFill/>
                <a:ln w="9525">
                  <a:noFill/>
                  <a:miter lim="800000"/>
                </a:ln>
              </p:spPr>
              <p:txBody>
                <a:bodyPr rot="0" vert="horz" wrap="square" lIns="91440" tIns="45720" rIns="91440" bIns="45720" anchor="t" anchorCtr="0">
                  <a:spAutoFit/>
                </a:bodyPr>
                <a:lstStyle/>
                <a:p>
                  <a:pPr algn="just">
                    <a:spcAft>
                      <a:spcPts val="0"/>
                    </a:spcAft>
                  </a:pPr>
                  <a:r>
                    <a:rPr lang="zh-CN" sz="1400" kern="100">
                      <a:effectLst/>
                      <a:latin typeface="Times New Roman" panose="02020603050405020304" pitchFamily="18" charset="0"/>
                      <a:ea typeface="宋体" panose="02010600030101010101" pitchFamily="2" charset="-122"/>
                      <a:cs typeface="宋体" panose="02010600030101010101" pitchFamily="2" charset="-122"/>
                    </a:rPr>
                    <a:t>用户文件目录</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14" name="组合 13"/>
              <p:cNvGrpSpPr/>
              <p:nvPr/>
            </p:nvGrpSpPr>
            <p:grpSpPr>
              <a:xfrm>
                <a:off x="590550" y="0"/>
                <a:ext cx="4086225" cy="1466850"/>
                <a:chOff x="0" y="0"/>
                <a:chExt cx="4086225" cy="1466850"/>
              </a:xfrm>
            </p:grpSpPr>
            <p:grpSp>
              <p:nvGrpSpPr>
                <p:cNvPr id="15" name="组合 14"/>
                <p:cNvGrpSpPr/>
                <p:nvPr/>
              </p:nvGrpSpPr>
              <p:grpSpPr>
                <a:xfrm>
                  <a:off x="3257550" y="990600"/>
                  <a:ext cx="238125" cy="466725"/>
                  <a:chOff x="0" y="0"/>
                  <a:chExt cx="238125" cy="466725"/>
                </a:xfrm>
              </p:grpSpPr>
              <p:sp>
                <p:nvSpPr>
                  <p:cNvPr id="71" name="流程图: 联系 11474"/>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400"/>
                  </a:p>
                </p:txBody>
              </p:sp>
              <p:cxnSp>
                <p:nvCxnSpPr>
                  <p:cNvPr id="72" name="直接箭头连接符 71"/>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6" name="组合 15"/>
                <p:cNvGrpSpPr/>
                <p:nvPr/>
              </p:nvGrpSpPr>
              <p:grpSpPr>
                <a:xfrm>
                  <a:off x="0" y="0"/>
                  <a:ext cx="4086225" cy="1466850"/>
                  <a:chOff x="0" y="0"/>
                  <a:chExt cx="4086225" cy="1466850"/>
                </a:xfrm>
              </p:grpSpPr>
              <p:grpSp>
                <p:nvGrpSpPr>
                  <p:cNvPr id="17" name="组合 16"/>
                  <p:cNvGrpSpPr/>
                  <p:nvPr/>
                </p:nvGrpSpPr>
                <p:grpSpPr>
                  <a:xfrm>
                    <a:off x="2619375" y="971550"/>
                    <a:ext cx="238125" cy="466725"/>
                    <a:chOff x="0" y="0"/>
                    <a:chExt cx="238125" cy="466725"/>
                  </a:xfrm>
                </p:grpSpPr>
                <p:sp>
                  <p:nvSpPr>
                    <p:cNvPr id="69" name="流程图: 联系 11471"/>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400"/>
                    </a:p>
                  </p:txBody>
                </p:sp>
                <p:cxnSp>
                  <p:nvCxnSpPr>
                    <p:cNvPr id="70" name="直接箭头连接符 69"/>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8" name="组合 17"/>
                  <p:cNvGrpSpPr/>
                  <p:nvPr/>
                </p:nvGrpSpPr>
                <p:grpSpPr>
                  <a:xfrm>
                    <a:off x="0" y="0"/>
                    <a:ext cx="4086225" cy="1466850"/>
                    <a:chOff x="0" y="0"/>
                    <a:chExt cx="4086225" cy="1466850"/>
                  </a:xfrm>
                </p:grpSpPr>
                <p:grpSp>
                  <p:nvGrpSpPr>
                    <p:cNvPr id="19" name="组合 18"/>
                    <p:cNvGrpSpPr/>
                    <p:nvPr/>
                  </p:nvGrpSpPr>
                  <p:grpSpPr>
                    <a:xfrm>
                      <a:off x="0" y="0"/>
                      <a:ext cx="4086225" cy="1466850"/>
                      <a:chOff x="0" y="0"/>
                      <a:chExt cx="4086225" cy="1466850"/>
                    </a:xfrm>
                  </p:grpSpPr>
                  <p:grpSp>
                    <p:nvGrpSpPr>
                      <p:cNvPr id="25" name="组合 24"/>
                      <p:cNvGrpSpPr/>
                      <p:nvPr/>
                    </p:nvGrpSpPr>
                    <p:grpSpPr>
                      <a:xfrm>
                        <a:off x="809625" y="0"/>
                        <a:ext cx="2066925" cy="299084"/>
                        <a:chOff x="-44546" y="0"/>
                        <a:chExt cx="1787141" cy="299084"/>
                      </a:xfrm>
                    </p:grpSpPr>
                    <p:sp>
                      <p:nvSpPr>
                        <p:cNvPr id="63" name="文本框 2"/>
                        <p:cNvSpPr txBox="1">
                          <a:spLocks noChangeArrowheads="1"/>
                        </p:cNvSpPr>
                        <p:nvPr/>
                      </p:nvSpPr>
                      <p:spPr bwMode="auto">
                        <a:xfrm>
                          <a:off x="-44546" y="0"/>
                          <a:ext cx="492855" cy="299084"/>
                        </a:xfrm>
                        <a:prstGeom prst="rect">
                          <a:avLst/>
                        </a:prstGeom>
                        <a:solidFill>
                          <a:srgbClr val="FFFFFF"/>
                        </a:solidFill>
                        <a:ln w="9525">
                          <a:solidFill>
                            <a:srgbClr val="000000"/>
                          </a:solidFill>
                          <a:miter lim="800000"/>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64" name="组合 63"/>
                        <p:cNvGrpSpPr/>
                        <p:nvPr/>
                      </p:nvGrpSpPr>
                      <p:grpSpPr>
                        <a:xfrm>
                          <a:off x="409403" y="0"/>
                          <a:ext cx="1333192" cy="298703"/>
                          <a:chOff x="-172" y="0"/>
                          <a:chExt cx="1333192" cy="298703"/>
                        </a:xfrm>
                      </p:grpSpPr>
                      <p:grpSp>
                        <p:nvGrpSpPr>
                          <p:cNvPr id="65" name="组合 64"/>
                          <p:cNvGrpSpPr/>
                          <p:nvPr/>
                        </p:nvGrpSpPr>
                        <p:grpSpPr>
                          <a:xfrm>
                            <a:off x="-172" y="0"/>
                            <a:ext cx="894540" cy="298703"/>
                            <a:chOff x="-172" y="0"/>
                            <a:chExt cx="894540" cy="298703"/>
                          </a:xfrm>
                        </p:grpSpPr>
                        <p:sp>
                          <p:nvSpPr>
                            <p:cNvPr id="67" name="文本框 2"/>
                            <p:cNvSpPr txBox="1">
                              <a:spLocks noChangeArrowheads="1"/>
                            </p:cNvSpPr>
                            <p:nvPr/>
                          </p:nvSpPr>
                          <p:spPr bwMode="auto">
                            <a:xfrm>
                              <a:off x="-172" y="0"/>
                              <a:ext cx="447674" cy="298703"/>
                            </a:xfrm>
                            <a:prstGeom prst="rect">
                              <a:avLst/>
                            </a:prstGeom>
                            <a:solidFill>
                              <a:srgbClr val="FFFFFF"/>
                            </a:solidFill>
                            <a:ln w="9525">
                              <a:solidFill>
                                <a:srgbClr val="000000"/>
                              </a:solidFill>
                              <a:miter lim="800000"/>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68" name="文本框 2"/>
                            <p:cNvSpPr txBox="1">
                              <a:spLocks noChangeArrowheads="1"/>
                            </p:cNvSpPr>
                            <p:nvPr/>
                          </p:nvSpPr>
                          <p:spPr bwMode="auto">
                            <a:xfrm>
                              <a:off x="446694" y="0"/>
                              <a:ext cx="447674" cy="298703"/>
                            </a:xfrm>
                            <a:prstGeom prst="rect">
                              <a:avLst/>
                            </a:prstGeom>
                            <a:solidFill>
                              <a:srgbClr val="FFFFFF"/>
                            </a:solidFill>
                            <a:ln w="9525">
                              <a:solidFill>
                                <a:srgbClr val="000000"/>
                              </a:solidFill>
                              <a:miter lim="800000"/>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User3</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66" name="文本框 2"/>
                          <p:cNvSpPr txBox="1">
                            <a:spLocks noChangeArrowheads="1"/>
                          </p:cNvSpPr>
                          <p:nvPr/>
                        </p:nvSpPr>
                        <p:spPr bwMode="auto">
                          <a:xfrm>
                            <a:off x="885346" y="0"/>
                            <a:ext cx="447674" cy="298450"/>
                          </a:xfrm>
                          <a:prstGeom prst="rect">
                            <a:avLst/>
                          </a:prstGeom>
                          <a:solidFill>
                            <a:srgbClr val="FFFFFF"/>
                          </a:solidFill>
                          <a:ln w="9525">
                            <a:solidFill>
                              <a:srgbClr val="000000"/>
                            </a:solidFill>
                            <a:miter lim="800000"/>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User4</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26" name="组合 25"/>
                      <p:cNvGrpSpPr/>
                      <p:nvPr/>
                    </p:nvGrpSpPr>
                    <p:grpSpPr>
                      <a:xfrm>
                        <a:off x="0" y="685800"/>
                        <a:ext cx="4086225" cy="781050"/>
                        <a:chOff x="0" y="0"/>
                        <a:chExt cx="4086225" cy="781050"/>
                      </a:xfrm>
                    </p:grpSpPr>
                    <p:grpSp>
                      <p:nvGrpSpPr>
                        <p:cNvPr id="27" name="组合 26"/>
                        <p:cNvGrpSpPr/>
                        <p:nvPr/>
                      </p:nvGrpSpPr>
                      <p:grpSpPr>
                        <a:xfrm>
                          <a:off x="0" y="0"/>
                          <a:ext cx="1333500" cy="781050"/>
                          <a:chOff x="0" y="0"/>
                          <a:chExt cx="1333500" cy="781050"/>
                        </a:xfrm>
                      </p:grpSpPr>
                      <p:grpSp>
                        <p:nvGrpSpPr>
                          <p:cNvPr id="48" name="组合 47"/>
                          <p:cNvGrpSpPr/>
                          <p:nvPr/>
                        </p:nvGrpSpPr>
                        <p:grpSpPr>
                          <a:xfrm>
                            <a:off x="0" y="0"/>
                            <a:ext cx="1333500" cy="241285"/>
                            <a:chOff x="0" y="0"/>
                            <a:chExt cx="1333500" cy="241285"/>
                          </a:xfrm>
                        </p:grpSpPr>
                        <p:grpSp>
                          <p:nvGrpSpPr>
                            <p:cNvPr id="59" name="组合 58"/>
                            <p:cNvGrpSpPr/>
                            <p:nvPr/>
                          </p:nvGrpSpPr>
                          <p:grpSpPr>
                            <a:xfrm>
                              <a:off x="0" y="0"/>
                              <a:ext cx="895984" cy="241285"/>
                              <a:chOff x="0" y="0"/>
                              <a:chExt cx="895984" cy="241285"/>
                            </a:xfrm>
                          </p:grpSpPr>
                          <p:sp>
                            <p:nvSpPr>
                              <p:cNvPr id="61" name="文本框 2"/>
                              <p:cNvSpPr txBox="1">
                                <a:spLocks noChangeArrowheads="1"/>
                              </p:cNvSpPr>
                              <p:nvPr/>
                            </p:nvSpPr>
                            <p:spPr bwMode="auto">
                              <a:xfrm>
                                <a:off x="0" y="0"/>
                                <a:ext cx="447675" cy="241285"/>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Con</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62" name="文本框 2"/>
                              <p:cNvSpPr txBox="1">
                                <a:spLocks noChangeArrowheads="1"/>
                              </p:cNvSpPr>
                              <p:nvPr/>
                            </p:nvSpPr>
                            <p:spPr bwMode="auto">
                              <a:xfrm>
                                <a:off x="447675" y="0"/>
                                <a:ext cx="448309" cy="241284"/>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60" name="文本框 2"/>
                            <p:cNvSpPr txBox="1">
                              <a:spLocks noChangeArrowheads="1"/>
                            </p:cNvSpPr>
                            <p:nvPr/>
                          </p:nvSpPr>
                          <p:spPr bwMode="auto">
                            <a:xfrm>
                              <a:off x="885825" y="0"/>
                              <a:ext cx="447675" cy="241285"/>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Test</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49" name="组合 48"/>
                          <p:cNvGrpSpPr/>
                          <p:nvPr/>
                        </p:nvGrpSpPr>
                        <p:grpSpPr>
                          <a:xfrm>
                            <a:off x="114300" y="295275"/>
                            <a:ext cx="1123950" cy="485775"/>
                            <a:chOff x="0" y="0"/>
                            <a:chExt cx="1123950" cy="485775"/>
                          </a:xfrm>
                        </p:grpSpPr>
                        <p:grpSp>
                          <p:nvGrpSpPr>
                            <p:cNvPr id="50" name="组合 49"/>
                            <p:cNvGrpSpPr/>
                            <p:nvPr/>
                          </p:nvGrpSpPr>
                          <p:grpSpPr>
                            <a:xfrm>
                              <a:off x="0" y="19050"/>
                              <a:ext cx="238125" cy="466725"/>
                              <a:chOff x="0" y="0"/>
                              <a:chExt cx="238125" cy="466725"/>
                            </a:xfrm>
                          </p:grpSpPr>
                          <p:sp>
                            <p:nvSpPr>
                              <p:cNvPr id="57" name="流程图: 联系 11456"/>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400"/>
                              </a:p>
                            </p:txBody>
                          </p:sp>
                          <p:cxnSp>
                            <p:nvCxnSpPr>
                              <p:cNvPr id="58" name="直接箭头连接符 57"/>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457200" y="9525"/>
                              <a:ext cx="238125" cy="466725"/>
                              <a:chOff x="0" y="0"/>
                              <a:chExt cx="238125" cy="466725"/>
                            </a:xfrm>
                          </p:grpSpPr>
                          <p:sp>
                            <p:nvSpPr>
                              <p:cNvPr id="55" name="流程图: 联系 11459"/>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400"/>
                              </a:p>
                            </p:txBody>
                          </p:sp>
                          <p:cxnSp>
                            <p:nvCxnSpPr>
                              <p:cNvPr id="56" name="直接箭头连接符 55"/>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2" name="组合 51"/>
                            <p:cNvGrpSpPr/>
                            <p:nvPr/>
                          </p:nvGrpSpPr>
                          <p:grpSpPr>
                            <a:xfrm>
                              <a:off x="885825" y="0"/>
                              <a:ext cx="238125" cy="466725"/>
                              <a:chOff x="0" y="0"/>
                              <a:chExt cx="238125" cy="466725"/>
                            </a:xfrm>
                          </p:grpSpPr>
                          <p:sp>
                            <p:nvSpPr>
                              <p:cNvPr id="53" name="流程图: 联系 11462"/>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400"/>
                              </a:p>
                            </p:txBody>
                          </p:sp>
                          <p:cxnSp>
                            <p:nvCxnSpPr>
                              <p:cNvPr id="54" name="直接箭头连接符 53"/>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28" name="组合 27"/>
                        <p:cNvGrpSpPr/>
                        <p:nvPr/>
                      </p:nvGrpSpPr>
                      <p:grpSpPr>
                        <a:xfrm>
                          <a:off x="1476375" y="0"/>
                          <a:ext cx="2609850" cy="762000"/>
                          <a:chOff x="0" y="0"/>
                          <a:chExt cx="2609850" cy="762000"/>
                        </a:xfrm>
                      </p:grpSpPr>
                      <p:grpSp>
                        <p:nvGrpSpPr>
                          <p:cNvPr id="32" name="组合 31"/>
                          <p:cNvGrpSpPr/>
                          <p:nvPr/>
                        </p:nvGrpSpPr>
                        <p:grpSpPr>
                          <a:xfrm>
                            <a:off x="0" y="0"/>
                            <a:ext cx="895350" cy="762000"/>
                            <a:chOff x="0" y="0"/>
                            <a:chExt cx="895350" cy="762000"/>
                          </a:xfrm>
                        </p:grpSpPr>
                        <p:grpSp>
                          <p:nvGrpSpPr>
                            <p:cNvPr id="38" name="组合 37"/>
                            <p:cNvGrpSpPr/>
                            <p:nvPr/>
                          </p:nvGrpSpPr>
                          <p:grpSpPr>
                            <a:xfrm>
                              <a:off x="0" y="0"/>
                              <a:ext cx="895350" cy="241285"/>
                              <a:chOff x="0" y="0"/>
                              <a:chExt cx="895350" cy="241285"/>
                            </a:xfrm>
                          </p:grpSpPr>
                          <p:sp>
                            <p:nvSpPr>
                              <p:cNvPr id="46" name="文本框 2"/>
                              <p:cNvSpPr txBox="1">
                                <a:spLocks noChangeArrowheads="1"/>
                              </p:cNvSpPr>
                              <p:nvPr/>
                            </p:nvSpPr>
                            <p:spPr bwMode="auto">
                              <a:xfrm>
                                <a:off x="0" y="0"/>
                                <a:ext cx="447675" cy="241285"/>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47" name="文本框 2"/>
                              <p:cNvSpPr txBox="1">
                                <a:spLocks noChangeArrowheads="1"/>
                              </p:cNvSpPr>
                              <p:nvPr/>
                            </p:nvSpPr>
                            <p:spPr bwMode="auto">
                              <a:xfrm>
                                <a:off x="447675" y="0"/>
                                <a:ext cx="447675" cy="241285"/>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39" name="组合 38"/>
                            <p:cNvGrpSpPr/>
                            <p:nvPr/>
                          </p:nvGrpSpPr>
                          <p:grpSpPr>
                            <a:xfrm>
                              <a:off x="76200" y="295275"/>
                              <a:ext cx="685800" cy="466725"/>
                              <a:chOff x="0" y="0"/>
                              <a:chExt cx="685800" cy="466725"/>
                            </a:xfrm>
                          </p:grpSpPr>
                          <p:grpSp>
                            <p:nvGrpSpPr>
                              <p:cNvPr id="40" name="组合 39"/>
                              <p:cNvGrpSpPr/>
                              <p:nvPr/>
                            </p:nvGrpSpPr>
                            <p:grpSpPr>
                              <a:xfrm>
                                <a:off x="0" y="0"/>
                                <a:ext cx="238125" cy="466725"/>
                                <a:chOff x="0" y="0"/>
                                <a:chExt cx="238125" cy="466725"/>
                              </a:xfrm>
                            </p:grpSpPr>
                            <p:sp>
                              <p:nvSpPr>
                                <p:cNvPr id="44" name="流程图: 联系 1146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400"/>
                                </a:p>
                              </p:txBody>
                            </p:sp>
                            <p:cxnSp>
                              <p:nvCxnSpPr>
                                <p:cNvPr id="45" name="直接箭头连接符 44"/>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447675" y="0"/>
                                <a:ext cx="238125" cy="466725"/>
                                <a:chOff x="0" y="0"/>
                                <a:chExt cx="238125" cy="466725"/>
                              </a:xfrm>
                            </p:grpSpPr>
                            <p:sp>
                              <p:nvSpPr>
                                <p:cNvPr id="42" name="流程图: 联系 11468"/>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400"/>
                                </a:p>
                              </p:txBody>
                            </p:sp>
                            <p:cxnSp>
                              <p:nvCxnSpPr>
                                <p:cNvPr id="43" name="直接箭头连接符 42"/>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33" name="组合 32"/>
                          <p:cNvGrpSpPr/>
                          <p:nvPr/>
                        </p:nvGrpSpPr>
                        <p:grpSpPr>
                          <a:xfrm>
                            <a:off x="1076325" y="0"/>
                            <a:ext cx="1533525" cy="241285"/>
                            <a:chOff x="2200275" y="-1317625"/>
                            <a:chExt cx="1533525" cy="241285"/>
                          </a:xfrm>
                        </p:grpSpPr>
                        <p:grpSp>
                          <p:nvGrpSpPr>
                            <p:cNvPr id="34" name="组合 33"/>
                            <p:cNvGrpSpPr/>
                            <p:nvPr/>
                          </p:nvGrpSpPr>
                          <p:grpSpPr>
                            <a:xfrm>
                              <a:off x="2200275" y="-1317625"/>
                              <a:ext cx="1095375" cy="241285"/>
                              <a:chOff x="2200275" y="-1317625"/>
                              <a:chExt cx="1095375" cy="241285"/>
                            </a:xfrm>
                          </p:grpSpPr>
                          <p:sp>
                            <p:nvSpPr>
                              <p:cNvPr id="36" name="文本框 2"/>
                              <p:cNvSpPr txBox="1">
                                <a:spLocks noChangeArrowheads="1"/>
                              </p:cNvSpPr>
                              <p:nvPr/>
                            </p:nvSpPr>
                            <p:spPr bwMode="auto">
                              <a:xfrm>
                                <a:off x="2200275" y="-1317625"/>
                                <a:ext cx="447675" cy="241285"/>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Mail</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7" name="文本框 2"/>
                              <p:cNvSpPr txBox="1">
                                <a:spLocks noChangeArrowheads="1"/>
                              </p:cNvSpPr>
                              <p:nvPr/>
                            </p:nvSpPr>
                            <p:spPr bwMode="auto">
                              <a:xfrm>
                                <a:off x="2847975" y="-1317625"/>
                                <a:ext cx="447675" cy="241285"/>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Da</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35" name="文本框 2"/>
                            <p:cNvSpPr txBox="1">
                              <a:spLocks noChangeArrowheads="1"/>
                            </p:cNvSpPr>
                            <p:nvPr/>
                          </p:nvSpPr>
                          <p:spPr bwMode="auto">
                            <a:xfrm>
                              <a:off x="3286125" y="-1317625"/>
                              <a:ext cx="447675" cy="241285"/>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29" name="组合 28"/>
                        <p:cNvGrpSpPr/>
                        <p:nvPr/>
                      </p:nvGrpSpPr>
                      <p:grpSpPr>
                        <a:xfrm>
                          <a:off x="3733800" y="304800"/>
                          <a:ext cx="238125" cy="466725"/>
                          <a:chOff x="0" y="0"/>
                          <a:chExt cx="238125" cy="466725"/>
                        </a:xfrm>
                      </p:grpSpPr>
                      <p:sp>
                        <p:nvSpPr>
                          <p:cNvPr id="30" name="流程图: 联系 1149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400"/>
                          </a:p>
                        </p:txBody>
                      </p:sp>
                      <p:cxnSp>
                        <p:nvCxnSpPr>
                          <p:cNvPr id="31" name="直接箭头连接符 30"/>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20" name="组合 19"/>
                    <p:cNvGrpSpPr/>
                    <p:nvPr/>
                  </p:nvGrpSpPr>
                  <p:grpSpPr>
                    <a:xfrm>
                      <a:off x="666750" y="295275"/>
                      <a:ext cx="3048000" cy="371475"/>
                      <a:chOff x="0" y="0"/>
                      <a:chExt cx="3048000" cy="371475"/>
                    </a:xfrm>
                  </p:grpSpPr>
                  <p:cxnSp>
                    <p:nvCxnSpPr>
                      <p:cNvPr id="21" name="直接箭头连接符 20"/>
                      <p:cNvCxnSpPr/>
                      <p:nvPr/>
                    </p:nvCxnSpPr>
                    <p:spPr>
                      <a:xfrm flipH="1">
                        <a:off x="0" y="19050"/>
                        <a:ext cx="40005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971550" y="19050"/>
                        <a:ext cx="276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1419225" y="0"/>
                        <a:ext cx="676275" cy="367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2009775" y="19050"/>
                        <a:ext cx="1038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grpSp>
        <p:sp>
          <p:nvSpPr>
            <p:cNvPr id="12" name="Text Box 827"/>
            <p:cNvSpPr txBox="1">
              <a:spLocks noChangeArrowheads="1"/>
            </p:cNvSpPr>
            <p:nvPr/>
          </p:nvSpPr>
          <p:spPr bwMode="auto">
            <a:xfrm>
              <a:off x="1628775" y="1666875"/>
              <a:ext cx="1998345" cy="2412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400" kern="100">
                  <a:effectLst/>
                  <a:latin typeface="Times New Roman" panose="02020603050405020304" pitchFamily="18" charset="0"/>
                  <a:ea typeface="宋体" panose="02010600030101010101" pitchFamily="2" charset="-122"/>
                  <a:cs typeface="宋体" panose="02010600030101010101" pitchFamily="2" charset="-122"/>
                </a:rPr>
                <a:t>图</a:t>
              </a:r>
              <a:r>
                <a:rPr lang="en-US" sz="1400" kern="100">
                  <a:effectLst/>
                  <a:latin typeface="Times New Roman" panose="02020603050405020304" pitchFamily="18" charset="0"/>
                  <a:ea typeface="宋体" panose="02010600030101010101" pitchFamily="2" charset="-122"/>
                  <a:cs typeface="宋体" panose="02010600030101010101" pitchFamily="2" charset="-122"/>
                </a:rPr>
                <a:t>8-11  </a:t>
              </a:r>
              <a:r>
                <a:rPr lang="zh-CN" sz="1400" kern="100">
                  <a:effectLst/>
                  <a:latin typeface="Times New Roman" panose="02020603050405020304" pitchFamily="18" charset="0"/>
                  <a:ea typeface="宋体" panose="02010600030101010101" pitchFamily="2" charset="-122"/>
                  <a:cs typeface="宋体" panose="02010600030101010101" pitchFamily="2" charset="-122"/>
                </a:rPr>
                <a:t>两级目录结构</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6" name="矩形 5"/>
          <p:cNvSpPr/>
          <p:nvPr/>
        </p:nvSpPr>
        <p:spPr>
          <a:xfrm>
            <a:off x="817974" y="4619678"/>
            <a:ext cx="7665033" cy="1477328"/>
          </a:xfrm>
          <a:prstGeom prst="rect">
            <a:avLst/>
          </a:prstGeom>
        </p:spPr>
        <p:txBody>
          <a:bodyPr wrap="square">
            <a:spAutoFit/>
          </a:bodyPr>
          <a:lstStyle/>
          <a:p>
            <a:pPr indent="304800" algn="just">
              <a:lnSpc>
                <a:spcPct val="125000"/>
              </a:lnSpc>
              <a:spcAft>
                <a:spcPts val="0"/>
              </a:spcAft>
            </a:pPr>
            <a:r>
              <a:rPr lang="zh-CN"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rPr>
              <a:t>两级目录结构具有以下优点：</a:t>
            </a:r>
            <a:endParaRPr lang="en-US"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1</a:t>
            </a:r>
            <a:r>
              <a:rPr lang="zh-CN" altLang="en-US"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6C0000"/>
                </a:solidFill>
                <a:latin typeface="华文楷体" panose="02010600040101010101" pitchFamily="2" charset="-122"/>
                <a:ea typeface="华文楷体" panose="02010600040101010101" pitchFamily="2" charset="-122"/>
              </a:rPr>
              <a:t>有利于文件的管理、共享和保护；</a:t>
            </a:r>
            <a:endParaRPr lang="en-US" altLang="zh-CN" b="1" kern="100" dirty="0">
              <a:solidFill>
                <a:srgbClr val="6C0000"/>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rPr>
              <a:t>2</a:t>
            </a:r>
            <a:r>
              <a:rPr lang="zh-CN" altLang="en-US" b="1" kern="100" dirty="0">
                <a:solidFill>
                  <a:srgbClr val="6C0000"/>
                </a:solidFill>
                <a:latin typeface="华文楷体" panose="02010600040101010101" pitchFamily="2" charset="-122"/>
                <a:ea typeface="华文楷体" panose="02010600040101010101" pitchFamily="2" charset="-122"/>
              </a:rPr>
              <a:t>）</a:t>
            </a:r>
            <a:r>
              <a:rPr lang="zh-CN" altLang="zh-CN" b="1" kern="100" dirty="0">
                <a:solidFill>
                  <a:srgbClr val="6C0000"/>
                </a:solidFill>
                <a:latin typeface="华文楷体" panose="02010600040101010101" pitchFamily="2" charset="-122"/>
                <a:ea typeface="华文楷体" panose="02010600040101010101" pitchFamily="2" charset="-122"/>
              </a:rPr>
              <a:t>适用于多用户系统，不同的用户可以命名相同文件名的文件，一定</a:t>
            </a:r>
            <a:endParaRPr lang="en-US" altLang="zh-CN" b="1" kern="100" dirty="0">
              <a:solidFill>
                <a:srgbClr val="6C0000"/>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rPr>
              <a:t>程度上解决了命名冲突的问题。。</a:t>
            </a:r>
            <a:endParaRPr lang="zh-CN" altLang="zh-CN" b="1" kern="100" dirty="0">
              <a:solidFill>
                <a:srgbClr val="6C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目录结构</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5386" y="1679832"/>
            <a:ext cx="2226892" cy="438582"/>
          </a:xfrm>
          <a:prstGeom prst="rect">
            <a:avLst/>
          </a:prstGeom>
        </p:spPr>
        <p:txBody>
          <a:bodyPr wrap="none">
            <a:spAutoFit/>
          </a:bodyPr>
          <a:lstStyle/>
          <a:p>
            <a:pPr indent="314325" algn="just">
              <a:lnSpc>
                <a:spcPct val="125000"/>
              </a:lnSpc>
              <a:spcAft>
                <a:spcPts val="0"/>
              </a:spcAft>
            </a:pPr>
            <a:r>
              <a:rPr lang="en-US" altLang="zh-CN" b="1" kern="100" dirty="0">
                <a:solidFill>
                  <a:srgbClr val="003A8F"/>
                </a:solidFill>
                <a:latin typeface="华文楷体" panose="02010600040101010101" pitchFamily="2" charset="-122"/>
                <a:ea typeface="华文楷体" panose="02010600040101010101" pitchFamily="2" charset="-122"/>
              </a:rPr>
              <a:t>3</a:t>
            </a:r>
            <a:r>
              <a:rPr lang="zh-CN" altLang="zh-CN" b="1" kern="100" dirty="0">
                <a:solidFill>
                  <a:srgbClr val="003A8F"/>
                </a:solidFill>
                <a:latin typeface="华文楷体" panose="02010600040101010101" pitchFamily="2" charset="-122"/>
                <a:ea typeface="华文楷体" panose="02010600040101010101" pitchFamily="2" charset="-122"/>
              </a:rPr>
              <a:t>．</a:t>
            </a:r>
            <a:r>
              <a:rPr lang="zh-CN" altLang="en-US" b="1" kern="100" dirty="0">
                <a:solidFill>
                  <a:srgbClr val="003A8F"/>
                </a:solidFill>
                <a:latin typeface="华文楷体" panose="02010600040101010101" pitchFamily="2" charset="-122"/>
                <a:ea typeface="华文楷体" panose="02010600040101010101" pitchFamily="2" charset="-122"/>
              </a:rPr>
              <a:t>多级</a:t>
            </a:r>
            <a:r>
              <a:rPr lang="zh-CN" altLang="zh-CN" b="1" kern="100" dirty="0">
                <a:solidFill>
                  <a:srgbClr val="003A8F"/>
                </a:solidFill>
                <a:latin typeface="华文楷体" panose="02010600040101010101" pitchFamily="2" charset="-122"/>
                <a:ea typeface="华文楷体" panose="02010600040101010101" pitchFamily="2" charset="-122"/>
              </a:rPr>
              <a:t>目录结构</a:t>
            </a:r>
            <a:endParaRPr lang="zh-CN" altLang="zh-CN" b="1" kern="100" dirty="0">
              <a:solidFill>
                <a:srgbClr val="003A8F"/>
              </a:solidFill>
              <a:latin typeface="华文楷体" panose="02010600040101010101" pitchFamily="2" charset="-122"/>
              <a:ea typeface="华文楷体" panose="02010600040101010101" pitchFamily="2" charset="-122"/>
            </a:endParaRPr>
          </a:p>
        </p:txBody>
      </p:sp>
      <p:sp>
        <p:nvSpPr>
          <p:cNvPr id="6" name="矩形 5"/>
          <p:cNvSpPr/>
          <p:nvPr/>
        </p:nvSpPr>
        <p:spPr>
          <a:xfrm>
            <a:off x="710373" y="4765848"/>
            <a:ext cx="7665033" cy="1131079"/>
          </a:xfrm>
          <a:prstGeom prst="rect">
            <a:avLst/>
          </a:prstGeom>
        </p:spPr>
        <p:txBody>
          <a:bodyPr wrap="square">
            <a:spAutoFit/>
          </a:bodyPr>
          <a:lstStyle/>
          <a:p>
            <a:pPr indent="304800" algn="just">
              <a:lnSpc>
                <a:spcPct val="125000"/>
              </a:lnSpc>
              <a:spcAft>
                <a:spcPts val="0"/>
              </a:spcAft>
            </a:pPr>
            <a:r>
              <a:rPr lang="zh-CN" altLang="en-US"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rPr>
              <a:t>多</a:t>
            </a:r>
            <a:r>
              <a:rPr lang="zh-CN"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rPr>
              <a:t>级目录结构具有以下优点：</a:t>
            </a:r>
            <a:endParaRPr lang="en-US"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dirty="0">
                <a:solidFill>
                  <a:srgbClr val="6C0000"/>
                </a:solidFill>
                <a:latin typeface="华文楷体" panose="02010600040101010101" pitchFamily="2" charset="-122"/>
                <a:ea typeface="华文楷体" panose="02010600040101010101" pitchFamily="2" charset="-122"/>
              </a:rPr>
              <a:t>1</a:t>
            </a:r>
            <a:r>
              <a:rPr lang="zh-CN" altLang="en-US" b="1" dirty="0">
                <a:solidFill>
                  <a:srgbClr val="6C0000"/>
                </a:solidFill>
                <a:latin typeface="华文楷体" panose="02010600040101010101" pitchFamily="2" charset="-122"/>
                <a:ea typeface="华文楷体" panose="02010600040101010101" pitchFamily="2" charset="-122"/>
              </a:rPr>
              <a:t>）实现</a:t>
            </a:r>
            <a:r>
              <a:rPr lang="zh-CN" altLang="zh-CN" b="1" dirty="0">
                <a:solidFill>
                  <a:srgbClr val="6C0000"/>
                </a:solidFill>
                <a:latin typeface="华文楷体" panose="02010600040101010101" pitchFamily="2" charset="-122"/>
                <a:ea typeface="华文楷体" panose="02010600040101010101" pitchFamily="2" charset="-122"/>
              </a:rPr>
              <a:t>文件分类储存，方便文件管理和查找，</a:t>
            </a:r>
            <a:endParaRPr lang="en-US" altLang="zh-CN" b="1" dirty="0">
              <a:solidFill>
                <a:srgbClr val="6C0000"/>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dirty="0">
                <a:solidFill>
                  <a:srgbClr val="6C0000"/>
                </a:solidFill>
                <a:latin typeface="华文楷体" panose="02010600040101010101" pitchFamily="2" charset="-122"/>
                <a:ea typeface="华文楷体" panose="02010600040101010101" pitchFamily="2" charset="-122"/>
              </a:rPr>
              <a:t>2</a:t>
            </a:r>
            <a:r>
              <a:rPr lang="zh-CN" altLang="en-US" b="1" dirty="0">
                <a:solidFill>
                  <a:srgbClr val="6C0000"/>
                </a:solidFill>
                <a:latin typeface="华文楷体" panose="02010600040101010101" pitchFamily="2" charset="-122"/>
                <a:ea typeface="华文楷体" panose="02010600040101010101" pitchFamily="2" charset="-122"/>
              </a:rPr>
              <a:t>）</a:t>
            </a:r>
            <a:r>
              <a:rPr lang="zh-CN" altLang="zh-CN" b="1" dirty="0">
                <a:solidFill>
                  <a:srgbClr val="6C0000"/>
                </a:solidFill>
                <a:latin typeface="华文楷体" panose="02010600040101010101" pitchFamily="2" charset="-122"/>
                <a:ea typeface="华文楷体" panose="02010600040101010101" pitchFamily="2" charset="-122"/>
              </a:rPr>
              <a:t>解决了一级、二级目录结构中的重名问题</a:t>
            </a:r>
            <a:endParaRPr lang="zh-CN" altLang="zh-CN" b="1" kern="100" dirty="0">
              <a:solidFill>
                <a:srgbClr val="6C0000"/>
              </a:solidFill>
              <a:latin typeface="华文楷体" panose="02010600040101010101" pitchFamily="2" charset="-122"/>
              <a:ea typeface="华文楷体" panose="02010600040101010101" pitchFamily="2" charset="-122"/>
            </a:endParaRPr>
          </a:p>
        </p:txBody>
      </p:sp>
      <p:grpSp>
        <p:nvGrpSpPr>
          <p:cNvPr id="75" name="组合 74"/>
          <p:cNvGrpSpPr/>
          <p:nvPr/>
        </p:nvGrpSpPr>
        <p:grpSpPr>
          <a:xfrm>
            <a:off x="2935528" y="1369834"/>
            <a:ext cx="5296741" cy="3284478"/>
            <a:chOff x="0" y="0"/>
            <a:chExt cx="4676775" cy="2877922"/>
          </a:xfrm>
        </p:grpSpPr>
        <p:grpSp>
          <p:nvGrpSpPr>
            <p:cNvPr id="76" name="组合 75"/>
            <p:cNvGrpSpPr/>
            <p:nvPr/>
          </p:nvGrpSpPr>
          <p:grpSpPr>
            <a:xfrm>
              <a:off x="0" y="0"/>
              <a:ext cx="4676775" cy="2333625"/>
              <a:chOff x="0" y="0"/>
              <a:chExt cx="4676775" cy="2333625"/>
            </a:xfrm>
          </p:grpSpPr>
          <p:grpSp>
            <p:nvGrpSpPr>
              <p:cNvPr id="78" name="组合 77"/>
              <p:cNvGrpSpPr/>
              <p:nvPr/>
            </p:nvGrpSpPr>
            <p:grpSpPr>
              <a:xfrm>
                <a:off x="0" y="0"/>
                <a:ext cx="4676775" cy="1466850"/>
                <a:chOff x="0" y="0"/>
                <a:chExt cx="4676775" cy="1466850"/>
              </a:xfrm>
            </p:grpSpPr>
            <p:grpSp>
              <p:nvGrpSpPr>
                <p:cNvPr id="100" name="组合 99"/>
                <p:cNvGrpSpPr/>
                <p:nvPr/>
              </p:nvGrpSpPr>
              <p:grpSpPr>
                <a:xfrm>
                  <a:off x="0" y="19050"/>
                  <a:ext cx="1466850" cy="1004594"/>
                  <a:chOff x="0" y="0"/>
                  <a:chExt cx="1466850" cy="1004594"/>
                </a:xfrm>
              </p:grpSpPr>
              <p:sp>
                <p:nvSpPr>
                  <p:cNvPr id="153" name="文本框 2"/>
                  <p:cNvSpPr txBox="1">
                    <a:spLocks noChangeArrowheads="1"/>
                  </p:cNvSpPr>
                  <p:nvPr/>
                </p:nvSpPr>
                <p:spPr bwMode="auto">
                  <a:xfrm>
                    <a:off x="581025" y="0"/>
                    <a:ext cx="885825" cy="242712"/>
                  </a:xfrm>
                  <a:prstGeom prst="rect">
                    <a:avLst/>
                  </a:prstGeom>
                  <a:noFill/>
                  <a:ln w="9525">
                    <a:noFill/>
                    <a:miter lim="800000"/>
                  </a:ln>
                </p:spPr>
                <p:txBody>
                  <a:bodyPr rot="0" vert="horz" wrap="square" lIns="91440" tIns="45720" rIns="91440" bIns="45720" anchor="t" anchorCtr="0">
                    <a:spAutoFit/>
                  </a:bodyPr>
                  <a:lstStyle/>
                  <a:p>
                    <a:pPr indent="200025" algn="just">
                      <a:spcAft>
                        <a:spcPts val="0"/>
                      </a:spcAft>
                    </a:pPr>
                    <a:r>
                      <a:rPr lang="zh-CN" sz="1200" b="1" kern="100">
                        <a:effectLst/>
                        <a:latin typeface="Times New Roman" panose="02020603050405020304" pitchFamily="18" charset="0"/>
                        <a:ea typeface="宋体" panose="02010600030101010101" pitchFamily="2" charset="-122"/>
                        <a:cs typeface="宋体" panose="02010600030101010101" pitchFamily="2" charset="-122"/>
                      </a:rPr>
                      <a:t>根目录</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4" name="文本框 2"/>
                  <p:cNvSpPr txBox="1">
                    <a:spLocks noChangeArrowheads="1"/>
                  </p:cNvSpPr>
                  <p:nvPr/>
                </p:nvSpPr>
                <p:spPr bwMode="auto">
                  <a:xfrm>
                    <a:off x="0" y="600075"/>
                    <a:ext cx="619759" cy="404519"/>
                  </a:xfrm>
                  <a:prstGeom prst="rect">
                    <a:avLst/>
                  </a:prstGeom>
                  <a:noFill/>
                  <a:ln w="9525">
                    <a:noFill/>
                    <a:miter lim="800000"/>
                  </a:ln>
                </p:spPr>
                <p:txBody>
                  <a:bodyPr rot="0" vert="horz" wrap="square" lIns="91440" tIns="45720" rIns="91440" bIns="45720" anchor="t" anchorCtr="0">
                    <a:spAutoFit/>
                  </a:bodyPr>
                  <a:lstStyle/>
                  <a:p>
                    <a:pPr algn="just">
                      <a:spcAft>
                        <a:spcPts val="0"/>
                      </a:spcAft>
                    </a:pPr>
                    <a:r>
                      <a:rPr lang="zh-CN" sz="1200" b="1" kern="100">
                        <a:effectLst/>
                        <a:latin typeface="Times New Roman" panose="02020603050405020304" pitchFamily="18" charset="0"/>
                        <a:ea typeface="宋体" panose="02010600030101010101" pitchFamily="2" charset="-122"/>
                        <a:cs typeface="宋体" panose="02010600030101010101" pitchFamily="2" charset="-122"/>
                      </a:rPr>
                      <a:t>用户文件目录</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101" name="组合 100"/>
                <p:cNvGrpSpPr/>
                <p:nvPr/>
              </p:nvGrpSpPr>
              <p:grpSpPr>
                <a:xfrm>
                  <a:off x="590550" y="0"/>
                  <a:ext cx="4086225" cy="1466850"/>
                  <a:chOff x="0" y="0"/>
                  <a:chExt cx="4086225" cy="1466850"/>
                </a:xfrm>
              </p:grpSpPr>
              <p:grpSp>
                <p:nvGrpSpPr>
                  <p:cNvPr id="102" name="组合 101"/>
                  <p:cNvGrpSpPr/>
                  <p:nvPr/>
                </p:nvGrpSpPr>
                <p:grpSpPr>
                  <a:xfrm>
                    <a:off x="3257550" y="990600"/>
                    <a:ext cx="238125" cy="466725"/>
                    <a:chOff x="0" y="0"/>
                    <a:chExt cx="238125" cy="466725"/>
                  </a:xfrm>
                </p:grpSpPr>
                <p:sp>
                  <p:nvSpPr>
                    <p:cNvPr id="151" name="流程图: 联系 1151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152" name="直接箭头连接符 151"/>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3" name="组合 102"/>
                  <p:cNvGrpSpPr/>
                  <p:nvPr/>
                </p:nvGrpSpPr>
                <p:grpSpPr>
                  <a:xfrm>
                    <a:off x="0" y="0"/>
                    <a:ext cx="4086225" cy="1466850"/>
                    <a:chOff x="0" y="0"/>
                    <a:chExt cx="4086225" cy="1466850"/>
                  </a:xfrm>
                </p:grpSpPr>
                <p:grpSp>
                  <p:nvGrpSpPr>
                    <p:cNvPr id="104" name="组合 103"/>
                    <p:cNvGrpSpPr/>
                    <p:nvPr/>
                  </p:nvGrpSpPr>
                  <p:grpSpPr>
                    <a:xfrm>
                      <a:off x="0" y="0"/>
                      <a:ext cx="4086225" cy="1466850"/>
                      <a:chOff x="0" y="0"/>
                      <a:chExt cx="4086225" cy="1466850"/>
                    </a:xfrm>
                  </p:grpSpPr>
                  <p:grpSp>
                    <p:nvGrpSpPr>
                      <p:cNvPr id="110" name="组合 109"/>
                      <p:cNvGrpSpPr/>
                      <p:nvPr/>
                    </p:nvGrpSpPr>
                    <p:grpSpPr>
                      <a:xfrm>
                        <a:off x="809625" y="0"/>
                        <a:ext cx="2066925" cy="299084"/>
                        <a:chOff x="-44546" y="0"/>
                        <a:chExt cx="1787141" cy="299084"/>
                      </a:xfrm>
                    </p:grpSpPr>
                    <p:sp>
                      <p:nvSpPr>
                        <p:cNvPr id="145" name="文本框 2"/>
                        <p:cNvSpPr txBox="1">
                          <a:spLocks noChangeArrowheads="1"/>
                        </p:cNvSpPr>
                        <p:nvPr/>
                      </p:nvSpPr>
                      <p:spPr bwMode="auto">
                        <a:xfrm>
                          <a:off x="-44546" y="0"/>
                          <a:ext cx="492855" cy="299084"/>
                        </a:xfrm>
                        <a:prstGeom prst="rect">
                          <a:avLst/>
                        </a:prstGeom>
                        <a:solidFill>
                          <a:srgbClr val="FFFFFF"/>
                        </a:solidFill>
                        <a:ln w="9525">
                          <a:solidFill>
                            <a:srgbClr val="000000"/>
                          </a:solidFill>
                          <a:miter lim="800000"/>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146" name="组合 145"/>
                        <p:cNvGrpSpPr/>
                        <p:nvPr/>
                      </p:nvGrpSpPr>
                      <p:grpSpPr>
                        <a:xfrm>
                          <a:off x="409403" y="0"/>
                          <a:ext cx="1333192" cy="298703"/>
                          <a:chOff x="-172" y="0"/>
                          <a:chExt cx="1333192" cy="298703"/>
                        </a:xfrm>
                      </p:grpSpPr>
                      <p:grpSp>
                        <p:nvGrpSpPr>
                          <p:cNvPr id="147" name="组合 146"/>
                          <p:cNvGrpSpPr/>
                          <p:nvPr/>
                        </p:nvGrpSpPr>
                        <p:grpSpPr>
                          <a:xfrm>
                            <a:off x="-172" y="0"/>
                            <a:ext cx="894540" cy="298703"/>
                            <a:chOff x="-172" y="0"/>
                            <a:chExt cx="894540" cy="298703"/>
                          </a:xfrm>
                        </p:grpSpPr>
                        <p:sp>
                          <p:nvSpPr>
                            <p:cNvPr id="149" name="文本框 2"/>
                            <p:cNvSpPr txBox="1">
                              <a:spLocks noChangeArrowheads="1"/>
                            </p:cNvSpPr>
                            <p:nvPr/>
                          </p:nvSpPr>
                          <p:spPr bwMode="auto">
                            <a:xfrm>
                              <a:off x="-172" y="0"/>
                              <a:ext cx="447674" cy="298703"/>
                            </a:xfrm>
                            <a:prstGeom prst="rect">
                              <a:avLst/>
                            </a:prstGeom>
                            <a:solidFill>
                              <a:srgbClr val="FFFFFF"/>
                            </a:solidFill>
                            <a:ln w="9525">
                              <a:solidFill>
                                <a:srgbClr val="000000"/>
                              </a:solidFill>
                              <a:miter lim="800000"/>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0" name="文本框 2"/>
                            <p:cNvSpPr txBox="1">
                              <a:spLocks noChangeArrowheads="1"/>
                            </p:cNvSpPr>
                            <p:nvPr/>
                          </p:nvSpPr>
                          <p:spPr bwMode="auto">
                            <a:xfrm>
                              <a:off x="446694" y="0"/>
                              <a:ext cx="447674" cy="298703"/>
                            </a:xfrm>
                            <a:prstGeom prst="rect">
                              <a:avLst/>
                            </a:prstGeom>
                            <a:solidFill>
                              <a:srgbClr val="FFFFFF"/>
                            </a:solidFill>
                            <a:ln w="9525">
                              <a:solidFill>
                                <a:srgbClr val="000000"/>
                              </a:solidFill>
                              <a:miter lim="800000"/>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User3</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148" name="文本框 2"/>
                          <p:cNvSpPr txBox="1">
                            <a:spLocks noChangeArrowheads="1"/>
                          </p:cNvSpPr>
                          <p:nvPr/>
                        </p:nvSpPr>
                        <p:spPr bwMode="auto">
                          <a:xfrm>
                            <a:off x="885346" y="0"/>
                            <a:ext cx="447674" cy="298450"/>
                          </a:xfrm>
                          <a:prstGeom prst="rect">
                            <a:avLst/>
                          </a:prstGeom>
                          <a:solidFill>
                            <a:srgbClr val="FFFFFF"/>
                          </a:solidFill>
                          <a:ln w="9525">
                            <a:solidFill>
                              <a:srgbClr val="000000"/>
                            </a:solidFill>
                            <a:miter lim="800000"/>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User4</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111" name="组合 110"/>
                      <p:cNvGrpSpPr/>
                      <p:nvPr/>
                    </p:nvGrpSpPr>
                    <p:grpSpPr>
                      <a:xfrm>
                        <a:off x="0" y="685800"/>
                        <a:ext cx="4086225" cy="781050"/>
                        <a:chOff x="0" y="0"/>
                        <a:chExt cx="4086225" cy="781050"/>
                      </a:xfrm>
                    </p:grpSpPr>
                    <p:grpSp>
                      <p:nvGrpSpPr>
                        <p:cNvPr id="112" name="组合 111"/>
                        <p:cNvGrpSpPr/>
                        <p:nvPr/>
                      </p:nvGrpSpPr>
                      <p:grpSpPr>
                        <a:xfrm>
                          <a:off x="0" y="0"/>
                          <a:ext cx="1333500" cy="781050"/>
                          <a:chOff x="0" y="0"/>
                          <a:chExt cx="1333500" cy="781050"/>
                        </a:xfrm>
                      </p:grpSpPr>
                      <p:grpSp>
                        <p:nvGrpSpPr>
                          <p:cNvPr id="133" name="组合 132"/>
                          <p:cNvGrpSpPr/>
                          <p:nvPr/>
                        </p:nvGrpSpPr>
                        <p:grpSpPr>
                          <a:xfrm>
                            <a:off x="0" y="0"/>
                            <a:ext cx="1333500" cy="242712"/>
                            <a:chOff x="0" y="0"/>
                            <a:chExt cx="1333500" cy="242712"/>
                          </a:xfrm>
                        </p:grpSpPr>
                        <p:grpSp>
                          <p:nvGrpSpPr>
                            <p:cNvPr id="141" name="组合 140"/>
                            <p:cNvGrpSpPr/>
                            <p:nvPr/>
                          </p:nvGrpSpPr>
                          <p:grpSpPr>
                            <a:xfrm>
                              <a:off x="0" y="0"/>
                              <a:ext cx="895984" cy="242712"/>
                              <a:chOff x="0" y="0"/>
                              <a:chExt cx="895984" cy="242712"/>
                            </a:xfrm>
                          </p:grpSpPr>
                          <p:sp>
                            <p:nvSpPr>
                              <p:cNvPr id="143" name="文本框 2"/>
                              <p:cNvSpPr txBox="1">
                                <a:spLocks noChangeArrowheads="1"/>
                              </p:cNvSpPr>
                              <p:nvPr/>
                            </p:nvSpPr>
                            <p:spPr bwMode="auto">
                              <a:xfrm>
                                <a:off x="0" y="0"/>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Con</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44" name="文本框 2"/>
                              <p:cNvSpPr txBox="1">
                                <a:spLocks noChangeArrowheads="1"/>
                              </p:cNvSpPr>
                              <p:nvPr/>
                            </p:nvSpPr>
                            <p:spPr bwMode="auto">
                              <a:xfrm>
                                <a:off x="447675" y="0"/>
                                <a:ext cx="448309"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142" name="文本框 2"/>
                            <p:cNvSpPr txBox="1">
                              <a:spLocks noChangeArrowheads="1"/>
                            </p:cNvSpPr>
                            <p:nvPr/>
                          </p:nvSpPr>
                          <p:spPr bwMode="auto">
                            <a:xfrm>
                              <a:off x="885825" y="0"/>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Test</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134" name="组合 133"/>
                          <p:cNvGrpSpPr/>
                          <p:nvPr/>
                        </p:nvGrpSpPr>
                        <p:grpSpPr>
                          <a:xfrm>
                            <a:off x="114300" y="295275"/>
                            <a:ext cx="1123950" cy="485775"/>
                            <a:chOff x="0" y="0"/>
                            <a:chExt cx="1123950" cy="485775"/>
                          </a:xfrm>
                        </p:grpSpPr>
                        <p:grpSp>
                          <p:nvGrpSpPr>
                            <p:cNvPr id="135" name="组合 134"/>
                            <p:cNvGrpSpPr/>
                            <p:nvPr/>
                          </p:nvGrpSpPr>
                          <p:grpSpPr>
                            <a:xfrm>
                              <a:off x="0" y="19050"/>
                              <a:ext cx="238125" cy="466725"/>
                              <a:chOff x="0" y="0"/>
                              <a:chExt cx="238125" cy="466725"/>
                            </a:xfrm>
                          </p:grpSpPr>
                          <p:sp>
                            <p:nvSpPr>
                              <p:cNvPr id="139" name="流程图: 联系 11539"/>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140" name="直接箭头连接符 139"/>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6" name="组合 135"/>
                            <p:cNvGrpSpPr/>
                            <p:nvPr/>
                          </p:nvGrpSpPr>
                          <p:grpSpPr>
                            <a:xfrm>
                              <a:off x="885825" y="0"/>
                              <a:ext cx="238125" cy="466725"/>
                              <a:chOff x="0" y="0"/>
                              <a:chExt cx="238125" cy="466725"/>
                            </a:xfrm>
                          </p:grpSpPr>
                          <p:sp>
                            <p:nvSpPr>
                              <p:cNvPr id="137" name="流程图: 联系 1154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138" name="直接箭头连接符 137"/>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13" name="组合 112"/>
                        <p:cNvGrpSpPr/>
                        <p:nvPr/>
                      </p:nvGrpSpPr>
                      <p:grpSpPr>
                        <a:xfrm>
                          <a:off x="1476375" y="0"/>
                          <a:ext cx="2609850" cy="762000"/>
                          <a:chOff x="0" y="0"/>
                          <a:chExt cx="2609850" cy="762000"/>
                        </a:xfrm>
                      </p:grpSpPr>
                      <p:grpSp>
                        <p:nvGrpSpPr>
                          <p:cNvPr id="117" name="组合 116"/>
                          <p:cNvGrpSpPr/>
                          <p:nvPr/>
                        </p:nvGrpSpPr>
                        <p:grpSpPr>
                          <a:xfrm>
                            <a:off x="0" y="0"/>
                            <a:ext cx="895350" cy="762000"/>
                            <a:chOff x="0" y="0"/>
                            <a:chExt cx="895350" cy="762000"/>
                          </a:xfrm>
                        </p:grpSpPr>
                        <p:grpSp>
                          <p:nvGrpSpPr>
                            <p:cNvPr id="123" name="组合 122"/>
                            <p:cNvGrpSpPr/>
                            <p:nvPr/>
                          </p:nvGrpSpPr>
                          <p:grpSpPr>
                            <a:xfrm>
                              <a:off x="0" y="0"/>
                              <a:ext cx="895350" cy="242712"/>
                              <a:chOff x="0" y="0"/>
                              <a:chExt cx="895350" cy="242712"/>
                            </a:xfrm>
                          </p:grpSpPr>
                          <p:sp>
                            <p:nvSpPr>
                              <p:cNvPr id="131" name="文本框 2"/>
                              <p:cNvSpPr txBox="1">
                                <a:spLocks noChangeArrowheads="1"/>
                              </p:cNvSpPr>
                              <p:nvPr/>
                            </p:nvSpPr>
                            <p:spPr bwMode="auto">
                              <a:xfrm>
                                <a:off x="0" y="0"/>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32" name="文本框 2"/>
                              <p:cNvSpPr txBox="1">
                                <a:spLocks noChangeArrowheads="1"/>
                              </p:cNvSpPr>
                              <p:nvPr/>
                            </p:nvSpPr>
                            <p:spPr bwMode="auto">
                              <a:xfrm>
                                <a:off x="447675" y="0"/>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124" name="组合 123"/>
                            <p:cNvGrpSpPr/>
                            <p:nvPr/>
                          </p:nvGrpSpPr>
                          <p:grpSpPr>
                            <a:xfrm>
                              <a:off x="76200" y="295275"/>
                              <a:ext cx="685800" cy="466725"/>
                              <a:chOff x="0" y="0"/>
                              <a:chExt cx="685800" cy="466725"/>
                            </a:xfrm>
                          </p:grpSpPr>
                          <p:grpSp>
                            <p:nvGrpSpPr>
                              <p:cNvPr id="125" name="组合 124"/>
                              <p:cNvGrpSpPr/>
                              <p:nvPr/>
                            </p:nvGrpSpPr>
                            <p:grpSpPr>
                              <a:xfrm>
                                <a:off x="0" y="0"/>
                                <a:ext cx="238125" cy="466725"/>
                                <a:chOff x="0" y="0"/>
                                <a:chExt cx="238125" cy="466725"/>
                              </a:xfrm>
                            </p:grpSpPr>
                            <p:sp>
                              <p:nvSpPr>
                                <p:cNvPr id="129" name="流程图: 联系 11554"/>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130" name="直接箭头连接符 129"/>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6" name="组合 125"/>
                              <p:cNvGrpSpPr/>
                              <p:nvPr/>
                            </p:nvGrpSpPr>
                            <p:grpSpPr>
                              <a:xfrm>
                                <a:off x="447675" y="0"/>
                                <a:ext cx="238125" cy="466725"/>
                                <a:chOff x="0" y="0"/>
                                <a:chExt cx="238125" cy="466725"/>
                              </a:xfrm>
                            </p:grpSpPr>
                            <p:sp>
                              <p:nvSpPr>
                                <p:cNvPr id="127" name="流程图: 联系 11557"/>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128" name="直接箭头连接符 127"/>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18" name="组合 117"/>
                          <p:cNvGrpSpPr/>
                          <p:nvPr/>
                        </p:nvGrpSpPr>
                        <p:grpSpPr>
                          <a:xfrm>
                            <a:off x="1076325" y="0"/>
                            <a:ext cx="1533525" cy="242712"/>
                            <a:chOff x="2200275" y="-1317625"/>
                            <a:chExt cx="1533525" cy="242712"/>
                          </a:xfrm>
                        </p:grpSpPr>
                        <p:grpSp>
                          <p:nvGrpSpPr>
                            <p:cNvPr id="119" name="组合 118"/>
                            <p:cNvGrpSpPr/>
                            <p:nvPr/>
                          </p:nvGrpSpPr>
                          <p:grpSpPr>
                            <a:xfrm>
                              <a:off x="2200275" y="-1317625"/>
                              <a:ext cx="1095375" cy="242712"/>
                              <a:chOff x="2200275" y="-1317625"/>
                              <a:chExt cx="1095375" cy="242712"/>
                            </a:xfrm>
                          </p:grpSpPr>
                          <p:sp>
                            <p:nvSpPr>
                              <p:cNvPr id="121" name="文本框 2"/>
                              <p:cNvSpPr txBox="1">
                                <a:spLocks noChangeArrowheads="1"/>
                              </p:cNvSpPr>
                              <p:nvPr/>
                            </p:nvSpPr>
                            <p:spPr bwMode="auto">
                              <a:xfrm>
                                <a:off x="2200275" y="-1317625"/>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Mail</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22" name="文本框 2"/>
                              <p:cNvSpPr txBox="1">
                                <a:spLocks noChangeArrowheads="1"/>
                              </p:cNvSpPr>
                              <p:nvPr/>
                            </p:nvSpPr>
                            <p:spPr bwMode="auto">
                              <a:xfrm>
                                <a:off x="2847975" y="-1317625"/>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Da</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120" name="文本框 2"/>
                            <p:cNvSpPr txBox="1">
                              <a:spLocks noChangeArrowheads="1"/>
                            </p:cNvSpPr>
                            <p:nvPr/>
                          </p:nvSpPr>
                          <p:spPr bwMode="auto">
                            <a:xfrm>
                              <a:off x="3286125" y="-1317625"/>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114" name="组合 113"/>
                        <p:cNvGrpSpPr/>
                        <p:nvPr/>
                      </p:nvGrpSpPr>
                      <p:grpSpPr>
                        <a:xfrm>
                          <a:off x="3733800" y="304800"/>
                          <a:ext cx="238125" cy="466725"/>
                          <a:chOff x="0" y="0"/>
                          <a:chExt cx="238125" cy="466725"/>
                        </a:xfrm>
                      </p:grpSpPr>
                      <p:sp>
                        <p:nvSpPr>
                          <p:cNvPr id="115" name="流程图: 联系 1156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116" name="直接箭头连接符 115"/>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05" name="组合 104"/>
                    <p:cNvGrpSpPr/>
                    <p:nvPr/>
                  </p:nvGrpSpPr>
                  <p:grpSpPr>
                    <a:xfrm>
                      <a:off x="666750" y="295275"/>
                      <a:ext cx="3048000" cy="371475"/>
                      <a:chOff x="0" y="0"/>
                      <a:chExt cx="3048000" cy="371475"/>
                    </a:xfrm>
                  </p:grpSpPr>
                  <p:cxnSp>
                    <p:nvCxnSpPr>
                      <p:cNvPr id="106" name="直接箭头连接符 105"/>
                      <p:cNvCxnSpPr/>
                      <p:nvPr/>
                    </p:nvCxnSpPr>
                    <p:spPr>
                      <a:xfrm flipH="1">
                        <a:off x="0" y="19050"/>
                        <a:ext cx="40005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p:cNvCxnSpPr/>
                      <p:nvPr/>
                    </p:nvCxnSpPr>
                    <p:spPr>
                      <a:xfrm>
                        <a:off x="971550" y="19050"/>
                        <a:ext cx="276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p:nvPr/>
                    </p:nvCxnSpPr>
                    <p:spPr>
                      <a:xfrm>
                        <a:off x="1419225" y="0"/>
                        <a:ext cx="676275" cy="367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直接箭头连接符 108"/>
                      <p:cNvCxnSpPr/>
                      <p:nvPr/>
                    </p:nvCxnSpPr>
                    <p:spPr>
                      <a:xfrm>
                        <a:off x="2009775" y="19050"/>
                        <a:ext cx="1038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grpSp>
            <p:nvGrpSpPr>
              <p:cNvPr id="79" name="组合 78"/>
              <p:cNvGrpSpPr/>
              <p:nvPr/>
            </p:nvGrpSpPr>
            <p:grpSpPr>
              <a:xfrm>
                <a:off x="904875" y="990600"/>
                <a:ext cx="2828925" cy="1343025"/>
                <a:chOff x="0" y="0"/>
                <a:chExt cx="2828925" cy="1343025"/>
              </a:xfrm>
            </p:grpSpPr>
            <p:grpSp>
              <p:nvGrpSpPr>
                <p:cNvPr id="80" name="组合 79"/>
                <p:cNvGrpSpPr/>
                <p:nvPr/>
              </p:nvGrpSpPr>
              <p:grpSpPr>
                <a:xfrm>
                  <a:off x="0" y="571500"/>
                  <a:ext cx="895350" cy="242712"/>
                  <a:chOff x="0" y="0"/>
                  <a:chExt cx="895350" cy="242712"/>
                </a:xfrm>
              </p:grpSpPr>
              <p:sp>
                <p:nvSpPr>
                  <p:cNvPr id="98" name="文本框 2"/>
                  <p:cNvSpPr txBox="1">
                    <a:spLocks noChangeArrowheads="1"/>
                  </p:cNvSpPr>
                  <p:nvPr/>
                </p:nvSpPr>
                <p:spPr bwMode="auto">
                  <a:xfrm>
                    <a:off x="0" y="0"/>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Exp</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99" name="文本框 2"/>
                  <p:cNvSpPr txBox="1">
                    <a:spLocks noChangeArrowheads="1"/>
                  </p:cNvSpPr>
                  <p:nvPr/>
                </p:nvSpPr>
                <p:spPr bwMode="auto">
                  <a:xfrm>
                    <a:off x="447675" y="0"/>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dirty="0" err="1">
                        <a:effectLst/>
                        <a:latin typeface="Times New Roman" panose="02020603050405020304" pitchFamily="18" charset="0"/>
                        <a:ea typeface="宋体" panose="02010600030101010101" pitchFamily="2" charset="-122"/>
                        <a:cs typeface="宋体" panose="02010600030101010101" pitchFamily="2" charset="-122"/>
                      </a:rPr>
                      <a:t>Obj</a:t>
                    </a:r>
                    <a:endParaRPr lang="zh-CN" sz="12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cxnSp>
              <p:nvCxnSpPr>
                <p:cNvPr id="81" name="直接箭头连接符 80"/>
                <p:cNvCxnSpPr/>
                <p:nvPr/>
              </p:nvCxnSpPr>
              <p:spPr>
                <a:xfrm>
                  <a:off x="342900" y="0"/>
                  <a:ext cx="95250" cy="55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2" name="组合 81"/>
                <p:cNvGrpSpPr/>
                <p:nvPr/>
              </p:nvGrpSpPr>
              <p:grpSpPr>
                <a:xfrm>
                  <a:off x="1933575" y="523875"/>
                  <a:ext cx="895350" cy="242712"/>
                  <a:chOff x="0" y="0"/>
                  <a:chExt cx="895350" cy="242712"/>
                </a:xfrm>
              </p:grpSpPr>
              <p:sp>
                <p:nvSpPr>
                  <p:cNvPr id="96" name="文本框 2"/>
                  <p:cNvSpPr txBox="1">
                    <a:spLocks noChangeArrowheads="1"/>
                  </p:cNvSpPr>
                  <p:nvPr/>
                </p:nvSpPr>
                <p:spPr bwMode="auto">
                  <a:xfrm>
                    <a:off x="0" y="0"/>
                    <a:ext cx="448309"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indent="66675"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p</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97" name="文本框 2"/>
                  <p:cNvSpPr txBox="1">
                    <a:spLocks noChangeArrowheads="1"/>
                  </p:cNvSpPr>
                  <p:nvPr/>
                </p:nvSpPr>
                <p:spPr bwMode="auto">
                  <a:xfrm>
                    <a:off x="447675" y="0"/>
                    <a:ext cx="447675" cy="242712"/>
                  </a:xfrm>
                  <a:prstGeom prst="rect">
                    <a:avLst/>
                  </a:prstGeom>
                  <a:solidFill>
                    <a:srgbClr val="FFFFFF"/>
                  </a:solidFill>
                  <a:ln w="9525">
                    <a:solidFill>
                      <a:srgbClr val="000000"/>
                    </a:solidFill>
                    <a:miter lim="800000"/>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Obj</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83" name="组合 82"/>
                <p:cNvGrpSpPr/>
                <p:nvPr/>
              </p:nvGrpSpPr>
              <p:grpSpPr>
                <a:xfrm>
                  <a:off x="76200" y="866775"/>
                  <a:ext cx="238125" cy="466725"/>
                  <a:chOff x="0" y="0"/>
                  <a:chExt cx="238125" cy="466725"/>
                </a:xfrm>
              </p:grpSpPr>
              <p:sp>
                <p:nvSpPr>
                  <p:cNvPr id="94" name="流程图: 联系 11519"/>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95" name="直接箭头连接符 94"/>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84" name="直接箭头连接符 83"/>
                <p:cNvCxnSpPr/>
                <p:nvPr/>
              </p:nvCxnSpPr>
              <p:spPr>
                <a:xfrm flipH="1">
                  <a:off x="2314575" y="19050"/>
                  <a:ext cx="133350" cy="485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514350" y="876300"/>
                  <a:ext cx="238125" cy="466725"/>
                  <a:chOff x="0" y="0"/>
                  <a:chExt cx="238125" cy="466725"/>
                </a:xfrm>
              </p:grpSpPr>
              <p:sp>
                <p:nvSpPr>
                  <p:cNvPr id="92" name="流程图: 联系 11582"/>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93" name="直接箭头连接符 92"/>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6" name="组合 85"/>
                <p:cNvGrpSpPr/>
                <p:nvPr/>
              </p:nvGrpSpPr>
              <p:grpSpPr>
                <a:xfrm>
                  <a:off x="2009775" y="828675"/>
                  <a:ext cx="238125" cy="466725"/>
                  <a:chOff x="0" y="0"/>
                  <a:chExt cx="238125" cy="466725"/>
                </a:xfrm>
              </p:grpSpPr>
              <p:sp>
                <p:nvSpPr>
                  <p:cNvPr id="90" name="流程图: 联系 1158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91" name="直接箭头连接符 90"/>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7" name="组合 86"/>
                <p:cNvGrpSpPr/>
                <p:nvPr/>
              </p:nvGrpSpPr>
              <p:grpSpPr>
                <a:xfrm>
                  <a:off x="2486025" y="828675"/>
                  <a:ext cx="238125" cy="466725"/>
                  <a:chOff x="0" y="0"/>
                  <a:chExt cx="238125" cy="466725"/>
                </a:xfrm>
              </p:grpSpPr>
              <p:sp>
                <p:nvSpPr>
                  <p:cNvPr id="88" name="流程图: 联系 11588"/>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sz="1200" b="1"/>
                  </a:p>
                </p:txBody>
              </p:sp>
              <p:cxnSp>
                <p:nvCxnSpPr>
                  <p:cNvPr id="89" name="直接箭头连接符 88"/>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sp>
          <p:nvSpPr>
            <p:cNvPr id="77" name="Text Box 827"/>
            <p:cNvSpPr txBox="1">
              <a:spLocks noChangeArrowheads="1"/>
            </p:cNvSpPr>
            <p:nvPr/>
          </p:nvSpPr>
          <p:spPr bwMode="auto">
            <a:xfrm>
              <a:off x="1457325" y="2581275"/>
              <a:ext cx="1998345" cy="296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dirty="0">
                  <a:effectLst/>
                  <a:latin typeface="Times New Roman" panose="02020603050405020304" pitchFamily="18" charset="0"/>
                  <a:ea typeface="宋体" panose="02010600030101010101" pitchFamily="2" charset="-122"/>
                  <a:cs typeface="宋体" panose="02010600030101010101" pitchFamily="2" charset="-122"/>
                </a:rPr>
                <a:t>图</a:t>
              </a:r>
              <a:r>
                <a:rPr lang="en-US" sz="1600" b="1" kern="100" dirty="0">
                  <a:effectLst/>
                  <a:latin typeface="Times New Roman" panose="02020603050405020304" pitchFamily="18" charset="0"/>
                  <a:ea typeface="宋体" panose="02010600030101010101" pitchFamily="2" charset="-122"/>
                  <a:cs typeface="宋体" panose="02010600030101010101" pitchFamily="2" charset="-122"/>
                </a:rPr>
                <a:t>8-12  </a:t>
              </a:r>
              <a:r>
                <a:rPr lang="zh-CN" sz="1600" b="1" kern="100" dirty="0">
                  <a:effectLst/>
                  <a:latin typeface="Times New Roman" panose="02020603050405020304" pitchFamily="18" charset="0"/>
                  <a:ea typeface="宋体" panose="02010600030101010101" pitchFamily="2" charset="-122"/>
                  <a:cs typeface="宋体" panose="02010600030101010101" pitchFamily="2" charset="-122"/>
                </a:rPr>
                <a:t>多级目录结构</a:t>
              </a:r>
              <a:endParaRPr lang="zh-CN" sz="16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位示图</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638176" y="1598044"/>
            <a:ext cx="7537635" cy="1477328"/>
          </a:xfrm>
          <a:prstGeom prst="rect">
            <a:avLst/>
          </a:prstGeom>
        </p:spPr>
        <p:txBody>
          <a:bodyPr wrap="square">
            <a:spAutoFit/>
          </a:bodyPr>
          <a:lstStyle/>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这种方法是在外存上建立一张位示图（</a:t>
            </a:r>
            <a:r>
              <a:rPr lang="en-US" altLang="zh-CN" b="1" kern="100" dirty="0">
                <a:solidFill>
                  <a:srgbClr val="000000"/>
                </a:solidFill>
                <a:latin typeface="华文楷体" panose="02010600040101010101" pitchFamily="2" charset="-122"/>
                <a:ea typeface="华文楷体" panose="02010600040101010101" pitchFamily="2" charset="-122"/>
              </a:rPr>
              <a:t>bitmap</a:t>
            </a:r>
            <a:r>
              <a:rPr lang="zh-CN" altLang="zh-CN" b="1" kern="100" dirty="0">
                <a:solidFill>
                  <a:srgbClr val="000000"/>
                </a:solidFill>
                <a:latin typeface="华文楷体" panose="02010600040101010101" pitchFamily="2" charset="-122"/>
                <a:ea typeface="华文楷体" panose="02010600040101010101" pitchFamily="2" charset="-122"/>
              </a:rPr>
              <a:t>），记录文件在磁盘上的空间使用情况。</a:t>
            </a:r>
            <a:r>
              <a:rPr lang="zh-CN" altLang="zh-CN" b="1" dirty="0">
                <a:solidFill>
                  <a:srgbClr val="FF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每一位仅对应磁盘上的一个物理块</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，利用二进制的一位来表示磁盘中一个盘块的使用情况，取值</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表示该物理块是空闲的；取值</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表示物理块已分配。</a:t>
            </a:r>
            <a:endParaRPr lang="zh-CN" altLang="en-US" b="1" dirty="0">
              <a:latin typeface="华文楷体" panose="02010600040101010101" pitchFamily="2" charset="-122"/>
              <a:ea typeface="华文楷体" panose="02010600040101010101" pitchFamily="2" charset="-122"/>
            </a:endParaRPr>
          </a:p>
        </p:txBody>
      </p:sp>
      <p:graphicFrame>
        <p:nvGraphicFramePr>
          <p:cNvPr id="8" name="表格 7"/>
          <p:cNvGraphicFramePr>
            <a:graphicFrameLocks noGrp="1"/>
          </p:cNvGraphicFramePr>
          <p:nvPr/>
        </p:nvGraphicFramePr>
        <p:xfrm>
          <a:off x="966996" y="3098295"/>
          <a:ext cx="6563999" cy="1995368"/>
        </p:xfrm>
        <a:graphic>
          <a:graphicData uri="http://schemas.openxmlformats.org/drawingml/2006/table">
            <a:tbl>
              <a:tblPr firstRow="1" firstCol="1" bandRow="1">
                <a:tableStyleId>{5C22544A-7EE6-4342-B048-85BDC9FD1C3A}</a:tableStyleId>
              </a:tblPr>
              <a:tblGrid>
                <a:gridCol w="353623"/>
                <a:gridCol w="353623"/>
                <a:gridCol w="353623"/>
                <a:gridCol w="353623"/>
                <a:gridCol w="353623"/>
                <a:gridCol w="353623"/>
                <a:gridCol w="353623"/>
                <a:gridCol w="353623"/>
                <a:gridCol w="353623"/>
                <a:gridCol w="353623"/>
                <a:gridCol w="353623"/>
                <a:gridCol w="445691"/>
                <a:gridCol w="445691"/>
                <a:gridCol w="445691"/>
                <a:gridCol w="445691"/>
                <a:gridCol w="445691"/>
                <a:gridCol w="445691"/>
              </a:tblGrid>
              <a:tr h="332210">
                <a:tc>
                  <a:txBody>
                    <a:bodyPr/>
                    <a:lstStyle/>
                    <a:p>
                      <a:pPr algn="ctr">
                        <a:lnSpc>
                          <a:spcPct val="125000"/>
                        </a:lnSpc>
                        <a:spcAft>
                          <a:spcPts val="0"/>
                        </a:spcAft>
                      </a:pPr>
                      <a:r>
                        <a:rPr lang="en-US" sz="1400" b="1" kern="100">
                          <a:effectLst/>
                        </a:rPr>
                        <a:t> </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2</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3</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4</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5</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6</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7</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8</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9</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12</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13</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14</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15</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32210">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32210">
                <a:tc>
                  <a:txBody>
                    <a:bodyPr/>
                    <a:lstStyle/>
                    <a:p>
                      <a:pPr algn="ctr">
                        <a:lnSpc>
                          <a:spcPct val="125000"/>
                        </a:lnSpc>
                        <a:spcAft>
                          <a:spcPts val="0"/>
                        </a:spcAft>
                      </a:pPr>
                      <a:r>
                        <a:rPr lang="en-US" sz="1400" b="1" kern="100">
                          <a:effectLst/>
                        </a:rPr>
                        <a:t>2</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32210">
                <a:tc>
                  <a:txBody>
                    <a:bodyPr/>
                    <a:lstStyle/>
                    <a:p>
                      <a:pPr algn="ctr">
                        <a:lnSpc>
                          <a:spcPct val="125000"/>
                        </a:lnSpc>
                        <a:spcAft>
                          <a:spcPts val="0"/>
                        </a:spcAft>
                      </a:pPr>
                      <a:r>
                        <a:rPr lang="en-US" sz="1400" b="1" kern="100">
                          <a:effectLst/>
                        </a:rPr>
                        <a:t>3</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1</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32210">
                <a:tc>
                  <a:txBody>
                    <a:bodyPr/>
                    <a:lstStyle/>
                    <a:p>
                      <a:pPr algn="ctr">
                        <a:lnSpc>
                          <a:spcPct val="125000"/>
                        </a:lnSpc>
                        <a:spcAft>
                          <a:spcPts val="0"/>
                        </a:spcAft>
                      </a:pPr>
                      <a:r>
                        <a:rPr lang="en-US" sz="1400" b="1" kern="100">
                          <a:effectLst/>
                        </a:rPr>
                        <a:t>4</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34318">
                <a:tc>
                  <a:txBody>
                    <a:bodyPr/>
                    <a:lstStyle/>
                    <a:p>
                      <a:pPr algn="ctr">
                        <a:lnSpc>
                          <a:spcPct val="125000"/>
                        </a:lnSpc>
                        <a:spcAft>
                          <a:spcPts val="0"/>
                        </a:spcAft>
                      </a:pPr>
                      <a:r>
                        <a:rPr lang="en-US" sz="1400" b="1" kern="100">
                          <a:effectLst/>
                        </a:rPr>
                        <a:t>5</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1</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1</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0</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矩形 4"/>
          <p:cNvSpPr/>
          <p:nvPr/>
        </p:nvSpPr>
        <p:spPr>
          <a:xfrm>
            <a:off x="1304364" y="5308017"/>
            <a:ext cx="4572000" cy="923330"/>
          </a:xfrm>
          <a:prstGeom prst="rect">
            <a:avLst/>
          </a:prstGeom>
        </p:spPr>
        <p:txBody>
          <a:bodyPr>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位示图的优点</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可以比较容易的找到一组连续的空闲块。</a:t>
            </a:r>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该图适用于所有类型的物理结构文件</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空闲块列表</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753681" y="2096926"/>
            <a:ext cx="7328001" cy="923330"/>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系统为外存上的所有空闲区域建立一个空闲块列表，其中空闲块列表的每个表项对应一个由多个空闲块构成的空闲区，它包括空闲块个数和第一个空闲块号等。</a:t>
            </a:r>
            <a:endParaRPr lang="zh-CN" altLang="en-US" b="1" dirty="0">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1"/>
          <a:stretch>
            <a:fillRect/>
          </a:stretch>
        </p:blipFill>
        <p:spPr>
          <a:xfrm>
            <a:off x="2363930" y="3490747"/>
            <a:ext cx="4107502" cy="20618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78802" y="1830542"/>
            <a:ext cx="7477758" cy="923330"/>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将磁盘上的所有空闲块串成一条链。在每个空闲块上除含有用于指示下一个空闲块的指针外，还应指明空闲块的大小信息（有的节点是单个空闲块，有的节点是多个相邻空闲块合并形成的空闲区）</a:t>
            </a:r>
            <a:endParaRPr lang="zh-CN" altLang="en-US" b="1" dirty="0">
              <a:latin typeface="华文楷体" panose="02010600040101010101" pitchFamily="2" charset="-122"/>
              <a:ea typeface="华文楷体" panose="02010600040101010101" pitchFamily="2" charset="-122"/>
            </a:endParaRPr>
          </a:p>
        </p:txBody>
      </p:sp>
      <p:sp>
        <p:nvSpPr>
          <p:cNvPr id="6" name="矩形 5"/>
          <p:cNvSpPr/>
          <p:nvPr/>
        </p:nvSpPr>
        <p:spPr>
          <a:xfrm>
            <a:off x="756887" y="2938596"/>
            <a:ext cx="1447832" cy="41633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．空闲块链</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stretch>
            <a:fillRect/>
          </a:stretch>
        </p:blipFill>
        <p:spPr>
          <a:xfrm>
            <a:off x="1463352" y="3801556"/>
            <a:ext cx="5908658" cy="9025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673539"/>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1"/>
          <a:stretch>
            <a:fillRect/>
          </a:stretch>
        </p:blipFill>
        <p:spPr>
          <a:xfrm>
            <a:off x="2473561" y="1673539"/>
            <a:ext cx="5457388" cy="3337778"/>
          </a:xfrm>
          <a:prstGeom prst="rect">
            <a:avLst/>
          </a:prstGeom>
        </p:spPr>
      </p:pic>
      <p:cxnSp>
        <p:nvCxnSpPr>
          <p:cNvPr id="10" name="直接箭头连接符 9"/>
          <p:cNvCxnSpPr/>
          <p:nvPr/>
        </p:nvCxnSpPr>
        <p:spPr>
          <a:xfrm>
            <a:off x="2184550" y="2588820"/>
            <a:ext cx="0" cy="18525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17974" y="4982518"/>
            <a:ext cx="7826009" cy="1200329"/>
          </a:xfrm>
          <a:prstGeom prst="rect">
            <a:avLst/>
          </a:prstGeom>
          <a:noFill/>
          <a:ln>
            <a:solidFill>
              <a:schemeClr val="accent1"/>
            </a:solidFill>
          </a:ln>
        </p:spPr>
        <p:txBody>
          <a:bodyPr wrap="square">
            <a:spAutoFit/>
          </a:bodyPr>
          <a:lstStyle/>
          <a:p>
            <a:r>
              <a:rPr lang="zh-CN" altLang="en-US" b="0" i="0" dirty="0">
                <a:solidFill>
                  <a:srgbClr val="4D4D4D"/>
                </a:solidFill>
                <a:effectLst/>
                <a:latin typeface="-apple-system"/>
              </a:rPr>
              <a:t>文件区中的所有空闲盘块被分成若干个组，比如，将每</a:t>
            </a:r>
            <a:r>
              <a:rPr lang="en-US" altLang="zh-CN" b="0" i="0" dirty="0">
                <a:solidFill>
                  <a:srgbClr val="4D4D4D"/>
                </a:solidFill>
                <a:effectLst/>
                <a:latin typeface="-apple-system"/>
              </a:rPr>
              <a:t>100 </a:t>
            </a:r>
            <a:r>
              <a:rPr lang="zh-CN" altLang="en-US" b="0" i="0" dirty="0">
                <a:solidFill>
                  <a:srgbClr val="4D4D4D"/>
                </a:solidFill>
                <a:effectLst/>
                <a:latin typeface="-apple-system"/>
              </a:rPr>
              <a:t>个盘块作为一组。假定盘上共有</a:t>
            </a:r>
            <a:r>
              <a:rPr lang="en-US" altLang="zh-CN" b="0" i="0" dirty="0">
                <a:solidFill>
                  <a:srgbClr val="4D4D4D"/>
                </a:solidFill>
                <a:effectLst/>
                <a:latin typeface="-apple-system"/>
              </a:rPr>
              <a:t>10 000 </a:t>
            </a:r>
            <a:r>
              <a:rPr lang="zh-CN" altLang="en-US" b="0" i="0" dirty="0">
                <a:solidFill>
                  <a:srgbClr val="4D4D4D"/>
                </a:solidFill>
                <a:effectLst/>
                <a:latin typeface="-apple-system"/>
              </a:rPr>
              <a:t>个盘块，每块大小为</a:t>
            </a:r>
            <a:r>
              <a:rPr lang="en-US" altLang="zh-CN" b="0" i="0" dirty="0">
                <a:solidFill>
                  <a:srgbClr val="4D4D4D"/>
                </a:solidFill>
                <a:effectLst/>
                <a:latin typeface="-apple-system"/>
              </a:rPr>
              <a:t>1 KB</a:t>
            </a:r>
            <a:r>
              <a:rPr lang="zh-CN" altLang="en-US" b="0" i="0" dirty="0">
                <a:solidFill>
                  <a:srgbClr val="4D4D4D"/>
                </a:solidFill>
                <a:effectLst/>
                <a:latin typeface="-apple-system"/>
              </a:rPr>
              <a:t>，其中第</a:t>
            </a:r>
            <a:r>
              <a:rPr lang="en-US" altLang="zh-CN" b="0" i="0" dirty="0">
                <a:solidFill>
                  <a:srgbClr val="4D4D4D"/>
                </a:solidFill>
                <a:effectLst/>
                <a:latin typeface="-apple-system"/>
              </a:rPr>
              <a:t>201</a:t>
            </a:r>
            <a:r>
              <a:rPr lang="zh-CN" altLang="en-US" b="0" i="0" dirty="0">
                <a:solidFill>
                  <a:srgbClr val="4D4D4D"/>
                </a:solidFill>
                <a:effectLst/>
                <a:latin typeface="-apple-system"/>
              </a:rPr>
              <a:t>～</a:t>
            </a:r>
            <a:r>
              <a:rPr lang="en-US" altLang="zh-CN" b="0" i="0" dirty="0">
                <a:solidFill>
                  <a:srgbClr val="4D4D4D"/>
                </a:solidFill>
                <a:effectLst/>
                <a:latin typeface="-apple-system"/>
              </a:rPr>
              <a:t>7999 </a:t>
            </a:r>
            <a:r>
              <a:rPr lang="zh-CN" altLang="en-US" b="0" i="0" dirty="0">
                <a:solidFill>
                  <a:srgbClr val="4D4D4D"/>
                </a:solidFill>
                <a:effectLst/>
                <a:latin typeface="-apple-system"/>
              </a:rPr>
              <a:t>号盘块用于存放文件，即作为文件区，这样，该区的最末一组盘块号应为</a:t>
            </a:r>
            <a:r>
              <a:rPr lang="en-US" altLang="zh-CN" b="0" i="0" dirty="0">
                <a:solidFill>
                  <a:srgbClr val="4D4D4D"/>
                </a:solidFill>
                <a:effectLst/>
                <a:latin typeface="-apple-system"/>
              </a:rPr>
              <a:t>7901</a:t>
            </a:r>
            <a:r>
              <a:rPr lang="zh-CN" altLang="en-US" b="0" i="0" dirty="0">
                <a:solidFill>
                  <a:srgbClr val="4D4D4D"/>
                </a:solidFill>
                <a:effectLst/>
                <a:latin typeface="-apple-system"/>
              </a:rPr>
              <a:t>～</a:t>
            </a:r>
            <a:r>
              <a:rPr lang="en-US" altLang="zh-CN" b="0" i="0" dirty="0">
                <a:solidFill>
                  <a:srgbClr val="4D4D4D"/>
                </a:solidFill>
                <a:effectLst/>
                <a:latin typeface="-apple-system"/>
              </a:rPr>
              <a:t>7999</a:t>
            </a:r>
            <a:r>
              <a:rPr lang="zh-CN" altLang="en-US" b="0" i="0" dirty="0">
                <a:solidFill>
                  <a:srgbClr val="4D4D4D"/>
                </a:solidFill>
                <a:effectLst/>
                <a:latin typeface="-apple-system"/>
              </a:rPr>
              <a:t>；次末组为</a:t>
            </a:r>
            <a:r>
              <a:rPr lang="en-US" altLang="zh-CN" b="0" i="0" dirty="0">
                <a:solidFill>
                  <a:srgbClr val="4D4D4D"/>
                </a:solidFill>
                <a:effectLst/>
                <a:latin typeface="-apple-system"/>
              </a:rPr>
              <a:t>7801</a:t>
            </a:r>
            <a:r>
              <a:rPr lang="zh-CN" altLang="en-US" b="0" i="0" dirty="0">
                <a:solidFill>
                  <a:srgbClr val="4D4D4D"/>
                </a:solidFill>
                <a:effectLst/>
                <a:latin typeface="-apple-system"/>
              </a:rPr>
              <a:t>～</a:t>
            </a:r>
            <a:r>
              <a:rPr lang="en-US" altLang="zh-CN" b="0" i="0" dirty="0">
                <a:solidFill>
                  <a:srgbClr val="4D4D4D"/>
                </a:solidFill>
                <a:effectLst/>
                <a:latin typeface="-apple-system"/>
              </a:rPr>
              <a:t>7900……</a:t>
            </a:r>
            <a:r>
              <a:rPr lang="zh-CN" altLang="en-US" b="0" i="0" dirty="0">
                <a:solidFill>
                  <a:srgbClr val="4D4D4D"/>
                </a:solidFill>
                <a:effectLst/>
                <a:latin typeface="-apple-system"/>
              </a:rPr>
              <a:t>；第二组的盘块号为</a:t>
            </a:r>
            <a:r>
              <a:rPr lang="en-US" altLang="zh-CN" b="0" i="0" dirty="0">
                <a:solidFill>
                  <a:srgbClr val="4D4D4D"/>
                </a:solidFill>
                <a:effectLst/>
                <a:latin typeface="-apple-system"/>
              </a:rPr>
              <a:t>301</a:t>
            </a:r>
            <a:r>
              <a:rPr lang="zh-CN" altLang="en-US" b="0" i="0" dirty="0">
                <a:solidFill>
                  <a:srgbClr val="4D4D4D"/>
                </a:solidFill>
                <a:effectLst/>
                <a:latin typeface="-apple-system"/>
              </a:rPr>
              <a:t>～</a:t>
            </a:r>
            <a:r>
              <a:rPr lang="en-US" altLang="zh-CN" b="0" i="0" dirty="0">
                <a:solidFill>
                  <a:srgbClr val="4D4D4D"/>
                </a:solidFill>
                <a:effectLst/>
                <a:latin typeface="-apple-system"/>
              </a:rPr>
              <a:t>400</a:t>
            </a:r>
            <a:r>
              <a:rPr lang="zh-CN" altLang="en-US" b="0" i="0" dirty="0">
                <a:solidFill>
                  <a:srgbClr val="4D4D4D"/>
                </a:solidFill>
                <a:effectLst/>
                <a:latin typeface="-apple-system"/>
              </a:rPr>
              <a:t>；第一组为</a:t>
            </a:r>
            <a:r>
              <a:rPr lang="en-US" altLang="zh-CN" b="0" i="0" dirty="0">
                <a:solidFill>
                  <a:srgbClr val="4D4D4D"/>
                </a:solidFill>
                <a:effectLst/>
                <a:latin typeface="-apple-system"/>
              </a:rPr>
              <a:t>201</a:t>
            </a:r>
            <a:r>
              <a:rPr lang="zh-CN" altLang="en-US" b="0" i="0" dirty="0">
                <a:solidFill>
                  <a:srgbClr val="4D4D4D"/>
                </a:solidFill>
                <a:effectLst/>
                <a:latin typeface="-apple-system"/>
              </a:rPr>
              <a:t>～</a:t>
            </a:r>
            <a:r>
              <a:rPr lang="en-US" altLang="zh-CN" b="0" i="0" dirty="0">
                <a:solidFill>
                  <a:srgbClr val="4D4D4D"/>
                </a:solidFill>
                <a:effectLst/>
                <a:latin typeface="-apple-system"/>
              </a:rPr>
              <a:t>300</a:t>
            </a:r>
            <a:r>
              <a:rPr lang="zh-CN" altLang="en-US" b="0" i="0" dirty="0">
                <a:solidFill>
                  <a:srgbClr val="4D4D4D"/>
                </a:solidFill>
                <a:effectLst/>
                <a:latin typeface="-apple-system"/>
              </a:rPr>
              <a:t>，</a:t>
            </a:r>
            <a:endParaRPr lang="zh-CN" altLang="en-US" dirty="0"/>
          </a:p>
        </p:txBody>
      </p:sp>
      <p:sp>
        <p:nvSpPr>
          <p:cNvPr id="13" name="矩形 12"/>
          <p:cNvSpPr/>
          <p:nvPr/>
        </p:nvSpPr>
        <p:spPr>
          <a:xfrm>
            <a:off x="3857105" y="1731329"/>
            <a:ext cx="940526" cy="3090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77251" y="1726881"/>
            <a:ext cx="940526" cy="3090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97397" y="1726062"/>
            <a:ext cx="940526" cy="3090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70043" y="3251992"/>
            <a:ext cx="760906" cy="1564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673539"/>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1"/>
          <a:stretch>
            <a:fillRect/>
          </a:stretch>
        </p:blipFill>
        <p:spPr>
          <a:xfrm>
            <a:off x="2473561" y="1673539"/>
            <a:ext cx="5457388" cy="3337778"/>
          </a:xfrm>
          <a:prstGeom prst="rect">
            <a:avLst/>
          </a:prstGeom>
        </p:spPr>
      </p:pic>
      <p:cxnSp>
        <p:nvCxnSpPr>
          <p:cNvPr id="10" name="直接箭头连接符 9"/>
          <p:cNvCxnSpPr/>
          <p:nvPr/>
        </p:nvCxnSpPr>
        <p:spPr>
          <a:xfrm>
            <a:off x="2184550" y="2588820"/>
            <a:ext cx="0" cy="18525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82267" y="5191516"/>
            <a:ext cx="7826009" cy="646331"/>
          </a:xfrm>
          <a:prstGeom prst="rect">
            <a:avLst/>
          </a:prstGeom>
          <a:noFill/>
          <a:ln>
            <a:solidFill>
              <a:schemeClr val="accent1"/>
            </a:solidFill>
          </a:ln>
        </p:spPr>
        <p:txBody>
          <a:bodyPr wrap="square">
            <a:spAutoFit/>
          </a:bodyPr>
          <a:lstStyle/>
          <a:p>
            <a:r>
              <a:rPr lang="zh-CN" altLang="en-US" b="0" i="0" dirty="0">
                <a:solidFill>
                  <a:srgbClr val="4D4D4D"/>
                </a:solidFill>
                <a:effectLst/>
                <a:latin typeface="-apple-system"/>
              </a:rPr>
              <a:t>将每一组含有的盘块总数</a:t>
            </a:r>
            <a:r>
              <a:rPr lang="en-US" altLang="zh-CN" b="0" i="0" dirty="0">
                <a:solidFill>
                  <a:srgbClr val="4D4D4D"/>
                </a:solidFill>
                <a:effectLst/>
                <a:latin typeface="-apple-system"/>
              </a:rPr>
              <a:t>N </a:t>
            </a:r>
            <a:r>
              <a:rPr lang="zh-CN" altLang="en-US" b="0" i="0" dirty="0">
                <a:solidFill>
                  <a:srgbClr val="4D4D4D"/>
                </a:solidFill>
                <a:effectLst/>
                <a:latin typeface="-apple-system"/>
              </a:rPr>
              <a:t>和该组所有的盘块号记入其前一组的第一个盘块的中。这样，由各组的第一个盘块可链成一条链。</a:t>
            </a:r>
            <a:endParaRPr lang="zh-CN" altLang="en-US" dirty="0"/>
          </a:p>
        </p:txBody>
      </p:sp>
      <p:sp>
        <p:nvSpPr>
          <p:cNvPr id="5" name="矩形 4"/>
          <p:cNvSpPr/>
          <p:nvPr/>
        </p:nvSpPr>
        <p:spPr>
          <a:xfrm>
            <a:off x="3857105" y="1731329"/>
            <a:ext cx="3374968" cy="1697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673539"/>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1"/>
          <a:stretch>
            <a:fillRect/>
          </a:stretch>
        </p:blipFill>
        <p:spPr>
          <a:xfrm>
            <a:off x="2473561" y="1673539"/>
            <a:ext cx="5457388" cy="3337778"/>
          </a:xfrm>
          <a:prstGeom prst="rect">
            <a:avLst/>
          </a:prstGeom>
        </p:spPr>
      </p:pic>
      <p:cxnSp>
        <p:nvCxnSpPr>
          <p:cNvPr id="10" name="直接箭头连接符 9"/>
          <p:cNvCxnSpPr/>
          <p:nvPr/>
        </p:nvCxnSpPr>
        <p:spPr>
          <a:xfrm>
            <a:off x="2184550" y="2588820"/>
            <a:ext cx="0" cy="18525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82267" y="5191516"/>
            <a:ext cx="7826009" cy="646331"/>
          </a:xfrm>
          <a:prstGeom prst="rect">
            <a:avLst/>
          </a:prstGeom>
          <a:noFill/>
          <a:ln>
            <a:solidFill>
              <a:schemeClr val="accent1"/>
            </a:solidFill>
          </a:ln>
        </p:spPr>
        <p:txBody>
          <a:bodyPr wrap="square">
            <a:spAutoFit/>
          </a:bodyPr>
          <a:lstStyle/>
          <a:p>
            <a:r>
              <a:rPr lang="zh-CN" altLang="en-US" b="0" i="0" dirty="0">
                <a:solidFill>
                  <a:srgbClr val="4D4D4D"/>
                </a:solidFill>
                <a:effectLst/>
                <a:latin typeface="-apple-system"/>
              </a:rPr>
              <a:t>空闲盘块号栈：用来存放当前可用的一组空闲盘块的盘块号</a:t>
            </a:r>
            <a:r>
              <a:rPr lang="en-US" altLang="zh-CN" b="0" i="0" dirty="0">
                <a:solidFill>
                  <a:srgbClr val="4D4D4D"/>
                </a:solidFill>
                <a:effectLst/>
                <a:latin typeface="-apple-system"/>
              </a:rPr>
              <a:t>(</a:t>
            </a:r>
            <a:r>
              <a:rPr lang="zh-CN" altLang="en-US" b="0" i="0" dirty="0">
                <a:solidFill>
                  <a:srgbClr val="4D4D4D"/>
                </a:solidFill>
                <a:effectLst/>
                <a:latin typeface="-apple-system"/>
              </a:rPr>
              <a:t>最多含</a:t>
            </a:r>
            <a:r>
              <a:rPr lang="en-US" altLang="zh-CN" b="0" i="0" dirty="0">
                <a:solidFill>
                  <a:srgbClr val="4D4D4D"/>
                </a:solidFill>
                <a:effectLst/>
                <a:latin typeface="-apple-system"/>
              </a:rPr>
              <a:t>100 </a:t>
            </a:r>
            <a:r>
              <a:rPr lang="zh-CN" altLang="en-US" b="0" i="0" dirty="0">
                <a:solidFill>
                  <a:srgbClr val="4D4D4D"/>
                </a:solidFill>
                <a:effectLst/>
                <a:latin typeface="-apple-system"/>
              </a:rPr>
              <a:t>个号</a:t>
            </a:r>
            <a:r>
              <a:rPr lang="en-US" altLang="zh-CN" b="0" i="0" dirty="0">
                <a:solidFill>
                  <a:srgbClr val="4D4D4D"/>
                </a:solidFill>
                <a:effectLst/>
                <a:latin typeface="-apple-system"/>
              </a:rPr>
              <a:t>)</a:t>
            </a:r>
            <a:r>
              <a:rPr lang="zh-CN" altLang="en-US" b="0" i="0" dirty="0">
                <a:solidFill>
                  <a:srgbClr val="4D4D4D"/>
                </a:solidFill>
                <a:effectLst/>
                <a:latin typeface="-apple-system"/>
              </a:rPr>
              <a:t>，以及栈中尚有的空闲盘块号数</a:t>
            </a:r>
            <a:r>
              <a:rPr lang="en-US" altLang="zh-CN" b="0" i="0" dirty="0">
                <a:solidFill>
                  <a:srgbClr val="4D4D4D"/>
                </a:solidFill>
                <a:effectLst/>
                <a:latin typeface="-apple-system"/>
              </a:rPr>
              <a:t>N</a:t>
            </a:r>
            <a:r>
              <a:rPr lang="zh-CN" altLang="en-US" b="0" i="0" dirty="0">
                <a:solidFill>
                  <a:srgbClr val="4D4D4D"/>
                </a:solidFill>
                <a:effectLst/>
                <a:latin typeface="-apple-system"/>
              </a:rPr>
              <a:t>。</a:t>
            </a:r>
            <a:r>
              <a:rPr lang="en-US" altLang="zh-CN" b="0" i="0" dirty="0">
                <a:solidFill>
                  <a:srgbClr val="4D4D4D"/>
                </a:solidFill>
                <a:effectLst/>
                <a:latin typeface="-apple-system"/>
              </a:rPr>
              <a:t> </a:t>
            </a:r>
            <a:endParaRPr lang="zh-CN" altLang="en-US" dirty="0"/>
          </a:p>
        </p:txBody>
      </p:sp>
      <p:sp>
        <p:nvSpPr>
          <p:cNvPr id="7" name="矩形 6"/>
          <p:cNvSpPr/>
          <p:nvPr/>
        </p:nvSpPr>
        <p:spPr>
          <a:xfrm>
            <a:off x="2548390" y="2112122"/>
            <a:ext cx="940526" cy="2412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96628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97360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253377"/>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178130" y="1691959"/>
            <a:ext cx="8811491" cy="1200329"/>
          </a:xfrm>
          <a:prstGeom prst="rect">
            <a:avLst/>
          </a:prstGeom>
          <a:noFill/>
        </p:spPr>
        <p:txBody>
          <a:bodyPr wrap="square">
            <a:spAutoFit/>
          </a:bodyPr>
          <a:lstStyle/>
          <a:p>
            <a:pPr algn="l"/>
            <a:r>
              <a:rPr lang="zh-CN" altLang="en-US" b="0" i="0" dirty="0">
                <a:effectLst/>
                <a:latin typeface="-apple-system"/>
              </a:rPr>
              <a:t>例题</a:t>
            </a:r>
            <a:r>
              <a:rPr lang="en-US" altLang="zh-CN" b="0" i="0" dirty="0">
                <a:effectLst/>
                <a:latin typeface="-apple-system"/>
              </a:rPr>
              <a:t>.</a:t>
            </a:r>
            <a:r>
              <a:rPr lang="zh-CN" altLang="en-US" b="0" i="0" dirty="0">
                <a:effectLst/>
                <a:latin typeface="-apple-system"/>
              </a:rPr>
              <a:t>某个系统采用成组链接法来管理磁盘的空闲空间，目前磁盘的状态如图所示。</a:t>
            </a:r>
            <a:endParaRPr lang="zh-CN" altLang="en-US" b="0" i="0" dirty="0">
              <a:effectLst/>
              <a:latin typeface="-apple-system"/>
            </a:endParaRPr>
          </a:p>
          <a:p>
            <a:pPr algn="l"/>
            <a:r>
              <a:rPr lang="zh-CN" altLang="en-US" b="0" i="0" dirty="0">
                <a:effectLst/>
                <a:latin typeface="-apple-system"/>
              </a:rPr>
              <a:t>（</a:t>
            </a:r>
            <a:r>
              <a:rPr lang="en-US" altLang="zh-CN" b="0" i="0" dirty="0">
                <a:effectLst/>
                <a:latin typeface="-apple-system"/>
              </a:rPr>
              <a:t>1</a:t>
            </a:r>
            <a:r>
              <a:rPr lang="zh-CN" altLang="en-US" b="0" i="0" dirty="0">
                <a:effectLst/>
                <a:latin typeface="-apple-system"/>
              </a:rPr>
              <a:t>） 该磁盘中目前还有多少个空闲盘块？</a:t>
            </a:r>
            <a:endParaRPr lang="zh-CN" altLang="en-US" b="0" i="0" dirty="0">
              <a:effectLst/>
              <a:latin typeface="-apple-system"/>
            </a:endParaRPr>
          </a:p>
          <a:p>
            <a:pPr algn="l"/>
            <a:r>
              <a:rPr lang="en-US" altLang="zh-CN" b="0" i="0" dirty="0">
                <a:effectLst/>
                <a:latin typeface="-apple-system"/>
              </a:rPr>
              <a:t> </a:t>
            </a:r>
            <a:r>
              <a:rPr lang="zh-CN" altLang="en-US" b="0" i="0" dirty="0">
                <a:effectLst/>
                <a:latin typeface="-apple-system"/>
              </a:rPr>
              <a:t>（</a:t>
            </a:r>
            <a:r>
              <a:rPr lang="en-US" altLang="zh-CN" b="0" i="0" dirty="0">
                <a:effectLst/>
                <a:latin typeface="-apple-system"/>
              </a:rPr>
              <a:t>2</a:t>
            </a:r>
            <a:r>
              <a:rPr lang="zh-CN" altLang="en-US" b="0" i="0" dirty="0">
                <a:effectLst/>
                <a:latin typeface="-apple-system"/>
              </a:rPr>
              <a:t>）在为某个文件分配</a:t>
            </a:r>
            <a:r>
              <a:rPr lang="en-US" altLang="zh-CN" b="0" i="0" dirty="0">
                <a:effectLst/>
                <a:latin typeface="-apple-system"/>
              </a:rPr>
              <a:t>3</a:t>
            </a:r>
            <a:r>
              <a:rPr lang="zh-CN" altLang="en-US" b="0" i="0" dirty="0">
                <a:effectLst/>
                <a:latin typeface="-apple-system"/>
              </a:rPr>
              <a:t>个盘块后，系统要删除另一文件，并回收它所占的</a:t>
            </a:r>
            <a:r>
              <a:rPr lang="en-US" altLang="zh-CN" b="0" i="0" dirty="0">
                <a:effectLst/>
                <a:latin typeface="-apple-system"/>
              </a:rPr>
              <a:t>5</a:t>
            </a:r>
            <a:r>
              <a:rPr lang="zh-CN" altLang="en-US" b="0" i="0" dirty="0">
                <a:effectLst/>
                <a:latin typeface="-apple-system"/>
              </a:rPr>
              <a:t>个盘块，它们的盘块号依次为</a:t>
            </a:r>
            <a:r>
              <a:rPr lang="en-US" altLang="zh-CN" b="0" i="0" dirty="0">
                <a:effectLst/>
                <a:latin typeface="-apple-system"/>
              </a:rPr>
              <a:t>700</a:t>
            </a:r>
            <a:r>
              <a:rPr lang="zh-CN" altLang="en-US" b="0" i="0" dirty="0">
                <a:effectLst/>
                <a:latin typeface="-apple-system"/>
              </a:rPr>
              <a:t>、</a:t>
            </a:r>
            <a:r>
              <a:rPr lang="en-US" altLang="zh-CN" b="0" i="0" dirty="0">
                <a:effectLst/>
                <a:latin typeface="-apple-system"/>
              </a:rPr>
              <a:t>711</a:t>
            </a:r>
            <a:r>
              <a:rPr lang="zh-CN" altLang="en-US" b="0" i="0" dirty="0">
                <a:effectLst/>
                <a:latin typeface="-apple-system"/>
              </a:rPr>
              <a:t>、</a:t>
            </a:r>
            <a:r>
              <a:rPr lang="en-US" altLang="zh-CN" b="0" i="0" dirty="0">
                <a:effectLst/>
                <a:latin typeface="-apple-system"/>
              </a:rPr>
              <a:t>703</a:t>
            </a:r>
            <a:r>
              <a:rPr lang="zh-CN" altLang="en-US" b="0" i="0" dirty="0">
                <a:effectLst/>
                <a:latin typeface="-apple-system"/>
              </a:rPr>
              <a:t>、</a:t>
            </a:r>
            <a:r>
              <a:rPr lang="en-US" altLang="zh-CN" b="0" i="0" dirty="0">
                <a:effectLst/>
                <a:latin typeface="-apple-system"/>
              </a:rPr>
              <a:t>788</a:t>
            </a:r>
            <a:r>
              <a:rPr lang="zh-CN" altLang="en-US" b="0" i="0" dirty="0">
                <a:effectLst/>
                <a:latin typeface="-apple-system"/>
              </a:rPr>
              <a:t>、</a:t>
            </a:r>
            <a:r>
              <a:rPr lang="en-US" altLang="zh-CN" b="0" i="0" dirty="0">
                <a:effectLst/>
                <a:latin typeface="-apple-system"/>
              </a:rPr>
              <a:t>701</a:t>
            </a:r>
            <a:r>
              <a:rPr lang="zh-CN" altLang="en-US" b="0" i="0" dirty="0">
                <a:effectLst/>
                <a:latin typeface="-apple-system"/>
              </a:rPr>
              <a:t>，请画出回收后的盘块链接情况。</a:t>
            </a:r>
            <a:endParaRPr lang="zh-CN" altLang="en-US" b="0" i="0" dirty="0">
              <a:effectLst/>
              <a:latin typeface="-apple-system"/>
            </a:endParaRPr>
          </a:p>
        </p:txBody>
      </p:sp>
      <p:pic>
        <p:nvPicPr>
          <p:cNvPr id="13" name="图片 12"/>
          <p:cNvPicPr>
            <a:picLocks noChangeAspect="1"/>
          </p:cNvPicPr>
          <p:nvPr/>
        </p:nvPicPr>
        <p:blipFill rotWithShape="1">
          <a:blip r:embed="rId1">
            <a:extLst>
              <a:ext uri="{BEBA8EAE-BF5A-486C-A8C5-ECC9F3942E4B}">
                <a14:imgProps xmlns:a14="http://schemas.microsoft.com/office/drawing/2010/main">
                  <a14:imgLayer r:embed="rId2">
                    <a14:imgEffect>
                      <a14:sharpenSoften amount="25000"/>
                    </a14:imgEffect>
                  </a14:imgLayer>
                </a14:imgProps>
              </a:ext>
            </a:extLst>
          </a:blip>
          <a:srcRect r="4189" b="6272"/>
          <a:stretch>
            <a:fillRect/>
          </a:stretch>
        </p:blipFill>
        <p:spPr>
          <a:xfrm>
            <a:off x="1108075" y="2892425"/>
            <a:ext cx="6079490" cy="35293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96628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97360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253377"/>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311726" y="1645793"/>
            <a:ext cx="8811491" cy="923330"/>
          </a:xfrm>
          <a:prstGeom prst="rect">
            <a:avLst/>
          </a:prstGeom>
          <a:noFill/>
        </p:spPr>
        <p:txBody>
          <a:bodyPr wrap="square">
            <a:spAutoFit/>
          </a:bodyPr>
          <a:lstStyle/>
          <a:p>
            <a:pPr algn="l"/>
            <a:r>
              <a:rPr lang="zh-CN" altLang="en-US" b="0" i="0" dirty="0">
                <a:effectLst/>
                <a:latin typeface="-apple-system"/>
              </a:rPr>
              <a:t>例题</a:t>
            </a:r>
            <a:r>
              <a:rPr lang="en-US" altLang="zh-CN" b="0" i="0" dirty="0">
                <a:effectLst/>
                <a:latin typeface="-apple-system"/>
              </a:rPr>
              <a:t>.</a:t>
            </a:r>
            <a:r>
              <a:rPr lang="zh-CN" altLang="en-US" b="0" i="0" dirty="0">
                <a:effectLst/>
                <a:latin typeface="-apple-system"/>
              </a:rPr>
              <a:t>某个系统采用成组链接法来管理磁盘的空闲空间，目前磁盘的状态如图所示。</a:t>
            </a:r>
            <a:endParaRPr lang="zh-CN" altLang="en-US" b="0" i="0" dirty="0">
              <a:effectLst/>
              <a:latin typeface="-apple-system"/>
            </a:endParaRPr>
          </a:p>
          <a:p>
            <a:pPr algn="l"/>
            <a:r>
              <a:rPr lang="zh-CN" altLang="en-US" b="1" i="0" dirty="0">
                <a:effectLst/>
                <a:latin typeface="-apple-system"/>
              </a:rPr>
              <a:t>（</a:t>
            </a:r>
            <a:r>
              <a:rPr lang="en-US" altLang="zh-CN" b="1" i="0" dirty="0">
                <a:effectLst/>
                <a:latin typeface="-apple-system"/>
              </a:rPr>
              <a:t>1</a:t>
            </a:r>
            <a:r>
              <a:rPr lang="zh-CN" altLang="en-US" b="1" i="0" dirty="0">
                <a:effectLst/>
                <a:latin typeface="-apple-system"/>
              </a:rPr>
              <a:t>） 该磁盘中目前还有多少个空闲盘块？</a:t>
            </a:r>
            <a:endParaRPr lang="zh-CN" altLang="en-US" b="1" i="0" dirty="0">
              <a:effectLst/>
              <a:latin typeface="-apple-system"/>
            </a:endParaRPr>
          </a:p>
          <a:p>
            <a:pPr algn="l"/>
            <a:endParaRPr lang="zh-CN" altLang="en-US" b="0" i="0" dirty="0">
              <a:effectLst/>
              <a:latin typeface="-apple-system"/>
            </a:endParaRPr>
          </a:p>
        </p:txBody>
      </p:sp>
      <p:pic>
        <p:nvPicPr>
          <p:cNvPr id="13" name="图片 12"/>
          <p:cNvPicPr>
            <a:picLocks noChangeAspect="1"/>
          </p:cNvPicPr>
          <p:nvPr/>
        </p:nvPicPr>
        <p:blipFill rotWithShape="1">
          <a:blip r:embed="rId1">
            <a:extLst>
              <a:ext uri="{BEBA8EAE-BF5A-486C-A8C5-ECC9F3942E4B}">
                <a14:imgProps xmlns:a14="http://schemas.microsoft.com/office/drawing/2010/main">
                  <a14:imgLayer r:embed="rId2">
                    <a14:imgEffect>
                      <a14:sharpenSoften amount="25000"/>
                    </a14:imgEffect>
                  </a14:imgLayer>
                </a14:imgProps>
              </a:ext>
            </a:extLst>
          </a:blip>
          <a:srcRect r="4189" b="6272"/>
          <a:stretch>
            <a:fillRect/>
          </a:stretch>
        </p:blipFill>
        <p:spPr>
          <a:xfrm>
            <a:off x="311726" y="2444521"/>
            <a:ext cx="6354379" cy="3688713"/>
          </a:xfrm>
          <a:prstGeom prst="rect">
            <a:avLst/>
          </a:prstGeom>
        </p:spPr>
      </p:pic>
      <p:sp>
        <p:nvSpPr>
          <p:cNvPr id="5" name="矩形 4"/>
          <p:cNvSpPr/>
          <p:nvPr/>
        </p:nvSpPr>
        <p:spPr>
          <a:xfrm>
            <a:off x="1842348" y="2427125"/>
            <a:ext cx="4823757" cy="3688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834788" y="3017789"/>
            <a:ext cx="2119746" cy="1200329"/>
          </a:xfrm>
          <a:prstGeom prst="rect">
            <a:avLst/>
          </a:prstGeom>
          <a:noFill/>
        </p:spPr>
        <p:txBody>
          <a:bodyPr wrap="square">
            <a:spAutoFit/>
          </a:bodyPr>
          <a:lstStyle/>
          <a:p>
            <a:r>
              <a:rPr lang="zh-CN" altLang="en-US" b="0" i="0" dirty="0">
                <a:solidFill>
                  <a:srgbClr val="4D4D4D"/>
                </a:solidFill>
                <a:effectLst/>
                <a:latin typeface="-apple-system"/>
              </a:rPr>
              <a:t>总共的空闲盘块有：</a:t>
            </a:r>
            <a:r>
              <a:rPr lang="en-US" altLang="zh-CN" b="0" i="0" dirty="0">
                <a:solidFill>
                  <a:srgbClr val="4D4D4D"/>
                </a:solidFill>
                <a:effectLst/>
                <a:latin typeface="-apple-system"/>
              </a:rPr>
              <a:t>299</a:t>
            </a:r>
            <a:r>
              <a:rPr lang="zh-CN" altLang="en-US" b="0" i="0" dirty="0">
                <a:solidFill>
                  <a:srgbClr val="4D4D4D"/>
                </a:solidFill>
                <a:effectLst/>
                <a:latin typeface="-apple-system"/>
              </a:rPr>
              <a:t>、</a:t>
            </a:r>
            <a:r>
              <a:rPr lang="en-US" altLang="zh-CN" b="0" i="0" dirty="0">
                <a:solidFill>
                  <a:srgbClr val="4D4D4D"/>
                </a:solidFill>
                <a:effectLst/>
                <a:latin typeface="-apple-system"/>
              </a:rPr>
              <a:t>300</a:t>
            </a:r>
            <a:r>
              <a:rPr lang="zh-CN" altLang="en-US" b="0" i="0" dirty="0">
                <a:solidFill>
                  <a:srgbClr val="4D4D4D"/>
                </a:solidFill>
                <a:effectLst/>
                <a:latin typeface="-apple-system"/>
              </a:rPr>
              <a:t>、</a:t>
            </a:r>
            <a:r>
              <a:rPr lang="en-US" altLang="zh-CN" b="0" i="0" dirty="0">
                <a:solidFill>
                  <a:srgbClr val="4D4D4D"/>
                </a:solidFill>
                <a:effectLst/>
                <a:latin typeface="-apple-system"/>
              </a:rPr>
              <a:t>301-400</a:t>
            </a:r>
            <a:r>
              <a:rPr lang="zh-CN" altLang="en-US" b="0" i="0" dirty="0">
                <a:solidFill>
                  <a:srgbClr val="4D4D4D"/>
                </a:solidFill>
                <a:effectLst/>
                <a:latin typeface="-apple-system"/>
              </a:rPr>
              <a:t>、</a:t>
            </a:r>
            <a:r>
              <a:rPr lang="en-US" altLang="zh-CN" b="0" i="0" dirty="0">
                <a:solidFill>
                  <a:srgbClr val="4D4D4D"/>
                </a:solidFill>
                <a:effectLst/>
                <a:latin typeface="-apple-system"/>
              </a:rPr>
              <a:t>401-500</a:t>
            </a:r>
            <a:r>
              <a:rPr lang="zh-CN" altLang="en-US" b="0" i="0" dirty="0">
                <a:solidFill>
                  <a:srgbClr val="4D4D4D"/>
                </a:solidFill>
                <a:effectLst/>
                <a:latin typeface="-apple-system"/>
              </a:rPr>
              <a:t>、</a:t>
            </a:r>
            <a:r>
              <a:rPr lang="en-US" altLang="zh-CN" b="0" i="0" dirty="0">
                <a:solidFill>
                  <a:srgbClr val="4D4D4D"/>
                </a:solidFill>
                <a:effectLst/>
                <a:latin typeface="-apple-system"/>
              </a:rPr>
              <a:t>501-599</a:t>
            </a:r>
            <a:r>
              <a:rPr lang="zh-CN" altLang="en-US" b="0" i="0" dirty="0">
                <a:solidFill>
                  <a:srgbClr val="4D4D4D"/>
                </a:solidFill>
                <a:effectLst/>
                <a:latin typeface="-apple-system"/>
              </a:rPr>
              <a:t>；即</a:t>
            </a:r>
            <a:r>
              <a:rPr lang="en-US" altLang="zh-CN" b="0" i="0" dirty="0">
                <a:solidFill>
                  <a:srgbClr val="4D4D4D"/>
                </a:solidFill>
                <a:effectLst/>
                <a:latin typeface="-apple-system"/>
              </a:rPr>
              <a:t>301</a:t>
            </a:r>
            <a:r>
              <a:rPr lang="zh-CN" altLang="en-US" b="0" i="0" dirty="0">
                <a:solidFill>
                  <a:srgbClr val="4D4D4D"/>
                </a:solidFill>
                <a:effectLst/>
                <a:latin typeface="-apple-system"/>
              </a:rPr>
              <a:t>个空闲盘块。</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5701478"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文件（续） </a:t>
            </a:r>
            <a:r>
              <a:rPr lang="zh-CN" altLang="en-US" dirty="0">
                <a:latin typeface="华文楷体" panose="02010600040101010101" pitchFamily="2" charset="-122"/>
                <a:ea typeface="华文楷体" panose="02010600040101010101" pitchFamily="2" charset="-122"/>
              </a:rPr>
              <a:t>教材：</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文件和文件系统</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矩形 2"/>
          <p:cNvSpPr/>
          <p:nvPr/>
        </p:nvSpPr>
        <p:spPr>
          <a:xfrm>
            <a:off x="665552" y="1508627"/>
            <a:ext cx="7135055" cy="4939814"/>
          </a:xfrm>
          <a:prstGeom prst="rect">
            <a:avLst/>
          </a:prstGeom>
        </p:spPr>
        <p:txBody>
          <a:bodyPr wrap="square">
            <a:spAutoFit/>
          </a:bodyPr>
          <a:lstStyle/>
          <a:p>
            <a:pPr indent="133350" algn="just">
              <a:lnSpc>
                <a:spcPct val="125000"/>
              </a:lnSpc>
              <a:spcAft>
                <a:spcPts val="0"/>
              </a:spcAft>
              <a:tabLst>
                <a:tab pos="485775" algn="l"/>
              </a:tabLst>
            </a:pPr>
            <a:r>
              <a:rPr lang="zh-CN" altLang="zh-CN" b="1" kern="100" dirty="0">
                <a:solidFill>
                  <a:srgbClr val="000000"/>
                </a:solidFill>
                <a:latin typeface="华文楷体" panose="02010600040101010101" pitchFamily="2" charset="-122"/>
                <a:ea typeface="华文楷体" panose="02010600040101010101" pitchFamily="2" charset="-122"/>
              </a:rPr>
              <a:t>文件有一定的属性，这根据系统的不同而有所不同，但是通常都包括如下属性。</a:t>
            </a:r>
            <a:endParaRPr lang="zh-CN" altLang="zh-CN" b="1" kern="100" dirty="0">
              <a:latin typeface="华文楷体" panose="02010600040101010101" pitchFamily="2" charset="-122"/>
              <a:ea typeface="华文楷体" panose="02010600040101010101" pitchFamily="2" charset="-122"/>
            </a:endParaRPr>
          </a:p>
          <a:p>
            <a:pPr indent="133350" algn="just">
              <a:lnSpc>
                <a:spcPct val="125000"/>
              </a:lnSpc>
              <a:spcAft>
                <a:spcPts val="0"/>
              </a:spcAft>
              <a:tabLst>
                <a:tab pos="485775" algn="l"/>
              </a:tabLst>
            </a:pP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1</a:t>
            </a:r>
            <a:r>
              <a:rPr lang="zh-CN" altLang="zh-CN" b="1" kern="100" dirty="0">
                <a:solidFill>
                  <a:srgbClr val="6C0000"/>
                </a:solidFill>
                <a:latin typeface="华文楷体" panose="02010600040101010101" pitchFamily="2" charset="-122"/>
                <a:ea typeface="华文楷体" panose="02010600040101010101" pitchFamily="2" charset="-122"/>
              </a:rPr>
              <a:t>）名称。</a:t>
            </a:r>
            <a:r>
              <a:rPr lang="zh-CN" altLang="zh-CN" b="1" kern="100" dirty="0">
                <a:solidFill>
                  <a:srgbClr val="000000"/>
                </a:solidFill>
                <a:latin typeface="华文楷体" panose="02010600040101010101" pitchFamily="2" charset="-122"/>
                <a:ea typeface="华文楷体" panose="02010600040101010101" pitchFamily="2" charset="-122"/>
              </a:rPr>
              <a:t>用户为文件指定的名称，便于用户按名存取文件。</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2</a:t>
            </a:r>
            <a:r>
              <a:rPr lang="zh-CN" altLang="zh-CN" b="1" kern="100" dirty="0">
                <a:solidFill>
                  <a:srgbClr val="6C0000"/>
                </a:solidFill>
                <a:latin typeface="华文楷体" panose="02010600040101010101" pitchFamily="2" charset="-122"/>
                <a:ea typeface="华文楷体" panose="02010600040101010101" pitchFamily="2" charset="-122"/>
              </a:rPr>
              <a:t>）标识符。</a:t>
            </a:r>
            <a:r>
              <a:rPr lang="zh-CN" altLang="zh-CN" b="1" kern="100" dirty="0">
                <a:solidFill>
                  <a:srgbClr val="000000"/>
                </a:solidFill>
                <a:latin typeface="华文楷体" panose="02010600040101010101" pitchFamily="2" charset="-122"/>
                <a:ea typeface="华文楷体" panose="02010600040101010101" pitchFamily="2" charset="-122"/>
              </a:rPr>
              <a:t>标识文件系统内文件的唯一标签，通常为数字，用户无法直接使用该标识符。</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3</a:t>
            </a:r>
            <a:r>
              <a:rPr lang="zh-CN" altLang="zh-CN" b="1" kern="100" dirty="0">
                <a:solidFill>
                  <a:srgbClr val="6C0000"/>
                </a:solidFill>
                <a:latin typeface="华文楷体" panose="02010600040101010101" pitchFamily="2" charset="-122"/>
                <a:ea typeface="华文楷体" panose="02010600040101010101" pitchFamily="2" charset="-122"/>
              </a:rPr>
              <a:t>）文件类型。</a:t>
            </a:r>
            <a:r>
              <a:rPr lang="zh-CN" altLang="zh-CN" b="1" kern="100" dirty="0">
                <a:solidFill>
                  <a:srgbClr val="000000"/>
                </a:solidFill>
                <a:latin typeface="华文楷体" panose="02010600040101010101" pitchFamily="2" charset="-122"/>
                <a:ea typeface="华文楷体" panose="02010600040101010101" pitchFamily="2" charset="-122"/>
              </a:rPr>
              <a:t>支持不同类型文件的系统需要这种信息。</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4</a:t>
            </a:r>
            <a:r>
              <a:rPr lang="zh-CN" altLang="zh-CN" b="1" kern="100" dirty="0">
                <a:solidFill>
                  <a:srgbClr val="6C0000"/>
                </a:solidFill>
                <a:latin typeface="华文楷体" panose="02010600040101010101" pitchFamily="2" charset="-122"/>
                <a:ea typeface="华文楷体" panose="02010600040101010101" pitchFamily="2" charset="-122"/>
              </a:rPr>
              <a:t>）位置。</a:t>
            </a:r>
            <a:r>
              <a:rPr lang="zh-CN" altLang="zh-CN" b="1" kern="100" dirty="0">
                <a:solidFill>
                  <a:srgbClr val="000000"/>
                </a:solidFill>
                <a:latin typeface="华文楷体" panose="02010600040101010101" pitchFamily="2" charset="-122"/>
                <a:ea typeface="华文楷体" panose="02010600040101010101" pitchFamily="2" charset="-122"/>
              </a:rPr>
              <a:t>指向存储设备和设备上文件位置的指针。</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5</a:t>
            </a:r>
            <a:r>
              <a:rPr lang="zh-CN" altLang="zh-CN" b="1" kern="100" dirty="0">
                <a:solidFill>
                  <a:srgbClr val="6C0000"/>
                </a:solidFill>
                <a:latin typeface="华文楷体" panose="02010600040101010101" pitchFamily="2" charset="-122"/>
                <a:ea typeface="华文楷体" panose="02010600040101010101" pitchFamily="2" charset="-122"/>
              </a:rPr>
              <a:t>）大小。</a:t>
            </a:r>
            <a:r>
              <a:rPr lang="zh-CN" altLang="zh-CN" b="1" kern="100" dirty="0">
                <a:solidFill>
                  <a:srgbClr val="000000"/>
                </a:solidFill>
                <a:latin typeface="华文楷体" panose="02010600040101010101" pitchFamily="2" charset="-122"/>
                <a:ea typeface="华文楷体" panose="02010600040101010101" pitchFamily="2" charset="-122"/>
              </a:rPr>
              <a:t>文件当前大小（用字节、字或块表示），也可包含文件允许的最大值。</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6</a:t>
            </a:r>
            <a:r>
              <a:rPr lang="zh-CN" altLang="zh-CN" b="1" kern="100" dirty="0">
                <a:solidFill>
                  <a:srgbClr val="6C0000"/>
                </a:solidFill>
                <a:latin typeface="华文楷体" panose="02010600040101010101" pitchFamily="2" charset="-122"/>
                <a:ea typeface="华文楷体" panose="02010600040101010101" pitchFamily="2" charset="-122"/>
              </a:rPr>
              <a:t>）保护。</a:t>
            </a:r>
            <a:r>
              <a:rPr lang="zh-CN" altLang="zh-CN" b="1" kern="100" dirty="0">
                <a:solidFill>
                  <a:srgbClr val="000000"/>
                </a:solidFill>
                <a:latin typeface="华文楷体" panose="02010600040101010101" pitchFamily="2" charset="-122"/>
                <a:ea typeface="华文楷体" panose="02010600040101010101" pitchFamily="2" charset="-122"/>
              </a:rPr>
              <a:t>对文件进行保护的访问控制信息。</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7</a:t>
            </a:r>
            <a:r>
              <a:rPr lang="zh-CN" altLang="zh-CN" b="1" kern="100" dirty="0">
                <a:solidFill>
                  <a:srgbClr val="6C0000"/>
                </a:solidFill>
                <a:latin typeface="华文楷体" panose="02010600040101010101" pitchFamily="2" charset="-122"/>
                <a:ea typeface="华文楷体" panose="02010600040101010101" pitchFamily="2" charset="-122"/>
              </a:rPr>
              <a:t>）时间、日期和用户标识。</a:t>
            </a:r>
            <a:r>
              <a:rPr lang="zh-CN" altLang="zh-CN" b="1" kern="100" dirty="0">
                <a:solidFill>
                  <a:srgbClr val="000000"/>
                </a:solidFill>
                <a:latin typeface="华文楷体" panose="02010600040101010101" pitchFamily="2" charset="-122"/>
                <a:ea typeface="华文楷体" panose="02010600040101010101" pitchFamily="2" charset="-122"/>
              </a:rPr>
              <a:t>文件创建、上次修改和上次访问的相关信息，用于保护、安全和跟踪文件的使用。</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tabLst>
                <a:tab pos="485775" algn="l"/>
              </a:tabLst>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有些较新的文件系统还支持扩展文件属性，包括文件的字符编码和安全功能等属性。</a:t>
            </a:r>
            <a:endParaRPr lang="zh-CN" altLang="zh-CN" b="1" kern="100"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96628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97360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253377"/>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178130" y="1691959"/>
            <a:ext cx="8811491" cy="923330"/>
          </a:xfrm>
          <a:prstGeom prst="rect">
            <a:avLst/>
          </a:prstGeom>
          <a:noFill/>
        </p:spPr>
        <p:txBody>
          <a:bodyPr wrap="square">
            <a:spAutoFit/>
          </a:bodyPr>
          <a:lstStyle/>
          <a:p>
            <a:pPr algn="l"/>
            <a:r>
              <a:rPr lang="zh-CN" altLang="en-US" b="0" i="0" dirty="0">
                <a:effectLst/>
                <a:latin typeface="-apple-system"/>
              </a:rPr>
              <a:t>例题</a:t>
            </a:r>
            <a:r>
              <a:rPr lang="en-US" altLang="zh-CN" b="0" i="0" dirty="0">
                <a:effectLst/>
                <a:latin typeface="-apple-system"/>
              </a:rPr>
              <a:t>.</a:t>
            </a:r>
            <a:r>
              <a:rPr lang="zh-CN" altLang="en-US" b="0" i="0" dirty="0">
                <a:effectLst/>
                <a:latin typeface="-apple-system"/>
              </a:rPr>
              <a:t>某个系统采用成组链接法来管理磁盘的空闲空间，目前磁盘的状态如图所示。</a:t>
            </a:r>
            <a:endParaRPr lang="zh-CN" altLang="en-US" b="0" i="0" dirty="0">
              <a:effectLst/>
              <a:latin typeface="-apple-system"/>
            </a:endParaRPr>
          </a:p>
          <a:p>
            <a:pPr algn="l"/>
            <a:r>
              <a:rPr lang="zh-CN" altLang="en-US" b="1" i="0" dirty="0">
                <a:effectLst/>
                <a:latin typeface="-apple-system"/>
              </a:rPr>
              <a:t>（</a:t>
            </a:r>
            <a:r>
              <a:rPr lang="en-US" altLang="zh-CN" b="1" i="0" dirty="0">
                <a:effectLst/>
                <a:latin typeface="-apple-system"/>
              </a:rPr>
              <a:t>2</a:t>
            </a:r>
            <a:r>
              <a:rPr lang="zh-CN" altLang="en-US" b="1" i="0" dirty="0">
                <a:effectLst/>
                <a:latin typeface="-apple-system"/>
              </a:rPr>
              <a:t>）在为某个文件分配</a:t>
            </a:r>
            <a:r>
              <a:rPr lang="en-US" altLang="zh-CN" b="1" i="0" dirty="0">
                <a:effectLst/>
                <a:latin typeface="-apple-system"/>
              </a:rPr>
              <a:t>3</a:t>
            </a:r>
            <a:r>
              <a:rPr lang="zh-CN" altLang="en-US" b="1" i="0" dirty="0">
                <a:effectLst/>
                <a:latin typeface="-apple-system"/>
              </a:rPr>
              <a:t>个盘块后，系统要删除另一文件，并回收它所占的</a:t>
            </a:r>
            <a:r>
              <a:rPr lang="en-US" altLang="zh-CN" b="1" i="0" dirty="0">
                <a:effectLst/>
                <a:latin typeface="-apple-system"/>
              </a:rPr>
              <a:t>5</a:t>
            </a:r>
            <a:r>
              <a:rPr lang="zh-CN" altLang="en-US" b="1" i="0" dirty="0">
                <a:effectLst/>
                <a:latin typeface="-apple-system"/>
              </a:rPr>
              <a:t>个盘块，它们的盘块号依次为</a:t>
            </a:r>
            <a:r>
              <a:rPr lang="en-US" altLang="zh-CN" b="1" i="0" dirty="0">
                <a:effectLst/>
                <a:latin typeface="-apple-system"/>
              </a:rPr>
              <a:t>700</a:t>
            </a:r>
            <a:r>
              <a:rPr lang="zh-CN" altLang="en-US" b="1" i="0" dirty="0">
                <a:effectLst/>
                <a:latin typeface="-apple-system"/>
              </a:rPr>
              <a:t>、</a:t>
            </a:r>
            <a:r>
              <a:rPr lang="en-US" altLang="zh-CN" b="1" i="0" dirty="0">
                <a:effectLst/>
                <a:latin typeface="-apple-system"/>
              </a:rPr>
              <a:t>711</a:t>
            </a:r>
            <a:r>
              <a:rPr lang="zh-CN" altLang="en-US" b="1" i="0" dirty="0">
                <a:effectLst/>
                <a:latin typeface="-apple-system"/>
              </a:rPr>
              <a:t>、</a:t>
            </a:r>
            <a:r>
              <a:rPr lang="en-US" altLang="zh-CN" b="1" i="0" dirty="0">
                <a:effectLst/>
                <a:latin typeface="-apple-system"/>
              </a:rPr>
              <a:t>703</a:t>
            </a:r>
            <a:r>
              <a:rPr lang="zh-CN" altLang="en-US" b="1" i="0" dirty="0">
                <a:effectLst/>
                <a:latin typeface="-apple-system"/>
              </a:rPr>
              <a:t>、</a:t>
            </a:r>
            <a:r>
              <a:rPr lang="en-US" altLang="zh-CN" b="1" i="0" dirty="0">
                <a:effectLst/>
                <a:latin typeface="-apple-system"/>
              </a:rPr>
              <a:t>788</a:t>
            </a:r>
            <a:r>
              <a:rPr lang="zh-CN" altLang="en-US" b="1" i="0" dirty="0">
                <a:effectLst/>
                <a:latin typeface="-apple-system"/>
              </a:rPr>
              <a:t>、</a:t>
            </a:r>
            <a:r>
              <a:rPr lang="en-US" altLang="zh-CN" b="1" i="0" dirty="0">
                <a:effectLst/>
                <a:latin typeface="-apple-system"/>
              </a:rPr>
              <a:t>701</a:t>
            </a:r>
            <a:r>
              <a:rPr lang="zh-CN" altLang="en-US" b="1" i="0" dirty="0">
                <a:effectLst/>
                <a:latin typeface="-apple-system"/>
              </a:rPr>
              <a:t>，请画出回收后的盘块链接情况。</a:t>
            </a:r>
            <a:endParaRPr lang="zh-CN" altLang="en-US" b="1" i="0" dirty="0">
              <a:effectLst/>
              <a:latin typeface="-apple-system"/>
            </a:endParaRPr>
          </a:p>
        </p:txBody>
      </p:sp>
      <p:pic>
        <p:nvPicPr>
          <p:cNvPr id="13" name="图片 12"/>
          <p:cNvPicPr>
            <a:picLocks noChangeAspect="1"/>
          </p:cNvPicPr>
          <p:nvPr/>
        </p:nvPicPr>
        <p:blipFill rotWithShape="1">
          <a:blip r:embed="rId1">
            <a:extLst>
              <a:ext uri="{BEBA8EAE-BF5A-486C-A8C5-ECC9F3942E4B}">
                <a14:imgProps xmlns:a14="http://schemas.microsoft.com/office/drawing/2010/main">
                  <a14:imgLayer r:embed="rId2">
                    <a14:imgEffect>
                      <a14:sharpenSoften amount="25000"/>
                    </a14:imgEffect>
                  </a14:imgLayer>
                </a14:imgProps>
              </a:ext>
            </a:extLst>
          </a:blip>
          <a:srcRect r="4189" b="6272"/>
          <a:stretch>
            <a:fillRect/>
          </a:stretch>
        </p:blipFill>
        <p:spPr>
          <a:xfrm>
            <a:off x="0" y="3565628"/>
            <a:ext cx="3994440" cy="2318770"/>
          </a:xfrm>
          <a:prstGeom prst="rect">
            <a:avLst/>
          </a:prstGeom>
        </p:spPr>
      </p:pic>
      <p:sp>
        <p:nvSpPr>
          <p:cNvPr id="7" name="文本框 6"/>
          <p:cNvSpPr txBox="1"/>
          <p:nvPr/>
        </p:nvSpPr>
        <p:spPr>
          <a:xfrm>
            <a:off x="412545" y="2628793"/>
            <a:ext cx="7805179" cy="923330"/>
          </a:xfrm>
          <a:prstGeom prst="rect">
            <a:avLst/>
          </a:prstGeom>
          <a:noFill/>
        </p:spPr>
        <p:txBody>
          <a:bodyPr wrap="square">
            <a:spAutoFit/>
          </a:bodyPr>
          <a:lstStyle/>
          <a:p>
            <a:r>
              <a:rPr lang="zh-CN" altLang="en-US" b="1" i="0" dirty="0">
                <a:solidFill>
                  <a:srgbClr val="C00000"/>
                </a:solidFill>
                <a:effectLst/>
                <a:latin typeface="-apple-system"/>
              </a:rPr>
              <a:t>步骤</a:t>
            </a:r>
            <a:r>
              <a:rPr lang="en-US" altLang="zh-CN" b="1" i="0" dirty="0">
                <a:solidFill>
                  <a:srgbClr val="C00000"/>
                </a:solidFill>
                <a:effectLst/>
                <a:latin typeface="-apple-system"/>
              </a:rPr>
              <a:t>1</a:t>
            </a:r>
            <a:r>
              <a:rPr lang="zh-CN" altLang="en-US" b="1" i="0" dirty="0">
                <a:solidFill>
                  <a:srgbClr val="C00000"/>
                </a:solidFill>
                <a:effectLst/>
                <a:latin typeface="-apple-system"/>
              </a:rPr>
              <a:t>、分配三个空闲盘块：</a:t>
            </a:r>
            <a:br>
              <a:rPr lang="zh-CN" altLang="en-US" dirty="0">
                <a:solidFill>
                  <a:srgbClr val="C00000"/>
                </a:solidFill>
              </a:rPr>
            </a:br>
            <a:r>
              <a:rPr lang="zh-CN" altLang="en-US" b="0" i="0" dirty="0">
                <a:solidFill>
                  <a:srgbClr val="C00000"/>
                </a:solidFill>
                <a:effectLst/>
                <a:latin typeface="-apple-system"/>
              </a:rPr>
              <a:t>分配的过程是这样的，首先看空闲盘块号栈，把</a:t>
            </a:r>
            <a:r>
              <a:rPr lang="en-US" altLang="zh-CN" b="0" i="0" dirty="0">
                <a:solidFill>
                  <a:srgbClr val="C00000"/>
                </a:solidFill>
                <a:effectLst/>
                <a:latin typeface="-apple-system"/>
              </a:rPr>
              <a:t>299</a:t>
            </a:r>
            <a:r>
              <a:rPr lang="zh-CN" altLang="en-US" b="0" i="0" dirty="0">
                <a:solidFill>
                  <a:srgbClr val="C00000"/>
                </a:solidFill>
                <a:effectLst/>
                <a:latin typeface="-apple-system"/>
              </a:rPr>
              <a:t>号盘块分配出去了，这时磁盘状态如下：</a:t>
            </a:r>
            <a:endParaRPr lang="zh-CN" altLang="en-US" dirty="0">
              <a:solidFill>
                <a:srgbClr val="C00000"/>
              </a:solidFill>
            </a:endParaRPr>
          </a:p>
        </p:txBody>
      </p:sp>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harpenSoften amount="25000"/>
                    </a14:imgEffect>
                  </a14:imgLayer>
                </a14:imgProps>
              </a:ext>
            </a:extLst>
          </a:blip>
          <a:stretch>
            <a:fillRect/>
          </a:stretch>
        </p:blipFill>
        <p:spPr>
          <a:xfrm>
            <a:off x="4388055" y="3424403"/>
            <a:ext cx="4538510" cy="2970933"/>
          </a:xfrm>
          <a:prstGeom prst="rect">
            <a:avLst/>
          </a:prstGeom>
        </p:spPr>
      </p:pic>
      <p:sp>
        <p:nvSpPr>
          <p:cNvPr id="11" name="箭头: 右 10"/>
          <p:cNvSpPr/>
          <p:nvPr/>
        </p:nvSpPr>
        <p:spPr>
          <a:xfrm>
            <a:off x="3994440" y="4548249"/>
            <a:ext cx="304428" cy="617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96628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97360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253377"/>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178130" y="1691959"/>
            <a:ext cx="8811491" cy="923330"/>
          </a:xfrm>
          <a:prstGeom prst="rect">
            <a:avLst/>
          </a:prstGeom>
          <a:noFill/>
        </p:spPr>
        <p:txBody>
          <a:bodyPr wrap="square">
            <a:spAutoFit/>
          </a:bodyPr>
          <a:lstStyle/>
          <a:p>
            <a:pPr algn="l"/>
            <a:r>
              <a:rPr lang="zh-CN" altLang="en-US" b="0" i="0" dirty="0">
                <a:effectLst/>
                <a:latin typeface="-apple-system"/>
              </a:rPr>
              <a:t>例题</a:t>
            </a:r>
            <a:r>
              <a:rPr lang="en-US" altLang="zh-CN" b="0" i="0" dirty="0">
                <a:effectLst/>
                <a:latin typeface="-apple-system"/>
              </a:rPr>
              <a:t>.</a:t>
            </a:r>
            <a:r>
              <a:rPr lang="zh-CN" altLang="en-US" b="0" i="0" dirty="0">
                <a:effectLst/>
                <a:latin typeface="-apple-system"/>
              </a:rPr>
              <a:t>某个系统采用成组链接法来管理磁盘的空闲空间，目前磁盘的状态如图所示。</a:t>
            </a:r>
            <a:endParaRPr lang="zh-CN" altLang="en-US" b="0" i="0" dirty="0">
              <a:effectLst/>
              <a:latin typeface="-apple-system"/>
            </a:endParaRPr>
          </a:p>
          <a:p>
            <a:pPr algn="l"/>
            <a:r>
              <a:rPr lang="zh-CN" altLang="en-US" b="1" i="0" dirty="0">
                <a:effectLst/>
                <a:latin typeface="-apple-system"/>
              </a:rPr>
              <a:t>（</a:t>
            </a:r>
            <a:r>
              <a:rPr lang="en-US" altLang="zh-CN" b="1" i="0" dirty="0">
                <a:effectLst/>
                <a:latin typeface="-apple-system"/>
              </a:rPr>
              <a:t>2</a:t>
            </a:r>
            <a:r>
              <a:rPr lang="zh-CN" altLang="en-US" b="1" i="0" dirty="0">
                <a:effectLst/>
                <a:latin typeface="-apple-system"/>
              </a:rPr>
              <a:t>）在为某个文件分配</a:t>
            </a:r>
            <a:r>
              <a:rPr lang="en-US" altLang="zh-CN" b="1" i="0" dirty="0">
                <a:effectLst/>
                <a:latin typeface="-apple-system"/>
              </a:rPr>
              <a:t>3</a:t>
            </a:r>
            <a:r>
              <a:rPr lang="zh-CN" altLang="en-US" b="1" i="0" dirty="0">
                <a:effectLst/>
                <a:latin typeface="-apple-system"/>
              </a:rPr>
              <a:t>个盘块后，系统要删除另一文件，并回收它所占的</a:t>
            </a:r>
            <a:r>
              <a:rPr lang="en-US" altLang="zh-CN" b="1" i="0" dirty="0">
                <a:effectLst/>
                <a:latin typeface="-apple-system"/>
              </a:rPr>
              <a:t>5</a:t>
            </a:r>
            <a:r>
              <a:rPr lang="zh-CN" altLang="en-US" b="1" i="0" dirty="0">
                <a:effectLst/>
                <a:latin typeface="-apple-system"/>
              </a:rPr>
              <a:t>个盘块，它们的盘块号依次为</a:t>
            </a:r>
            <a:r>
              <a:rPr lang="en-US" altLang="zh-CN" b="1" i="0" dirty="0">
                <a:effectLst/>
                <a:latin typeface="-apple-system"/>
              </a:rPr>
              <a:t>700</a:t>
            </a:r>
            <a:r>
              <a:rPr lang="zh-CN" altLang="en-US" b="1" i="0" dirty="0">
                <a:effectLst/>
                <a:latin typeface="-apple-system"/>
              </a:rPr>
              <a:t>、</a:t>
            </a:r>
            <a:r>
              <a:rPr lang="en-US" altLang="zh-CN" b="1" i="0" dirty="0">
                <a:effectLst/>
                <a:latin typeface="-apple-system"/>
              </a:rPr>
              <a:t>711</a:t>
            </a:r>
            <a:r>
              <a:rPr lang="zh-CN" altLang="en-US" b="1" i="0" dirty="0">
                <a:effectLst/>
                <a:latin typeface="-apple-system"/>
              </a:rPr>
              <a:t>、</a:t>
            </a:r>
            <a:r>
              <a:rPr lang="en-US" altLang="zh-CN" b="1" i="0" dirty="0">
                <a:effectLst/>
                <a:latin typeface="-apple-system"/>
              </a:rPr>
              <a:t>703</a:t>
            </a:r>
            <a:r>
              <a:rPr lang="zh-CN" altLang="en-US" b="1" i="0" dirty="0">
                <a:effectLst/>
                <a:latin typeface="-apple-system"/>
              </a:rPr>
              <a:t>、</a:t>
            </a:r>
            <a:r>
              <a:rPr lang="en-US" altLang="zh-CN" b="1" i="0" dirty="0">
                <a:effectLst/>
                <a:latin typeface="-apple-system"/>
              </a:rPr>
              <a:t>788</a:t>
            </a:r>
            <a:r>
              <a:rPr lang="zh-CN" altLang="en-US" b="1" i="0" dirty="0">
                <a:effectLst/>
                <a:latin typeface="-apple-system"/>
              </a:rPr>
              <a:t>、</a:t>
            </a:r>
            <a:r>
              <a:rPr lang="en-US" altLang="zh-CN" b="1" i="0" dirty="0">
                <a:effectLst/>
                <a:latin typeface="-apple-system"/>
              </a:rPr>
              <a:t>701</a:t>
            </a:r>
            <a:r>
              <a:rPr lang="zh-CN" altLang="en-US" b="1" i="0" dirty="0">
                <a:effectLst/>
                <a:latin typeface="-apple-system"/>
              </a:rPr>
              <a:t>，请画出回收后的盘块链接情况。</a:t>
            </a:r>
            <a:endParaRPr lang="zh-CN" altLang="en-US" b="1" i="0" dirty="0">
              <a:effectLst/>
              <a:latin typeface="-apple-system"/>
            </a:endParaRPr>
          </a:p>
        </p:txBody>
      </p:sp>
      <p:sp>
        <p:nvSpPr>
          <p:cNvPr id="7" name="文本框 6"/>
          <p:cNvSpPr txBox="1"/>
          <p:nvPr/>
        </p:nvSpPr>
        <p:spPr>
          <a:xfrm>
            <a:off x="412545" y="2628793"/>
            <a:ext cx="7805179" cy="646331"/>
          </a:xfrm>
          <a:prstGeom prst="rect">
            <a:avLst/>
          </a:prstGeom>
          <a:noFill/>
        </p:spPr>
        <p:txBody>
          <a:bodyPr wrap="square">
            <a:spAutoFit/>
          </a:bodyPr>
          <a:lstStyle/>
          <a:p>
            <a:r>
              <a:rPr lang="zh-CN" altLang="en-US" b="1" i="0" dirty="0">
                <a:solidFill>
                  <a:srgbClr val="C00000"/>
                </a:solidFill>
                <a:effectLst/>
                <a:latin typeface="-apple-system"/>
              </a:rPr>
              <a:t>然后分配第二个盘块，如果再分配就会变成空栈了，需要将</a:t>
            </a:r>
            <a:r>
              <a:rPr lang="en-US" altLang="zh-CN" b="1" i="0" dirty="0">
                <a:solidFill>
                  <a:srgbClr val="C00000"/>
                </a:solidFill>
                <a:effectLst/>
                <a:latin typeface="-apple-system"/>
              </a:rPr>
              <a:t>300</a:t>
            </a:r>
            <a:r>
              <a:rPr lang="zh-CN" altLang="en-US" b="1" i="0" dirty="0">
                <a:solidFill>
                  <a:srgbClr val="C00000"/>
                </a:solidFill>
                <a:effectLst/>
                <a:latin typeface="-apple-system"/>
              </a:rPr>
              <a:t>号盘块的内容拷贝到空闲盘块号栈，并分配</a:t>
            </a:r>
            <a:r>
              <a:rPr lang="en-US" altLang="zh-CN" b="1" i="0" dirty="0">
                <a:solidFill>
                  <a:srgbClr val="C00000"/>
                </a:solidFill>
                <a:effectLst/>
                <a:latin typeface="-apple-system"/>
              </a:rPr>
              <a:t>300</a:t>
            </a:r>
            <a:r>
              <a:rPr lang="zh-CN" altLang="en-US" b="1" i="0" dirty="0">
                <a:solidFill>
                  <a:srgbClr val="C00000"/>
                </a:solidFill>
                <a:effectLst/>
                <a:latin typeface="-apple-system"/>
              </a:rPr>
              <a:t>号盘块：</a:t>
            </a:r>
            <a:endParaRPr lang="zh-CN" altLang="en-US" dirty="0">
              <a:solidFill>
                <a:srgbClr val="C00000"/>
              </a:solidFill>
            </a:endParaRPr>
          </a:p>
        </p:txBody>
      </p:sp>
      <p:pic>
        <p:nvPicPr>
          <p:cNvPr id="10" name="图片 9"/>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Effect>
                      <a14:sharpenSoften amount="25000"/>
                    </a14:imgEffect>
                  </a14:imgLayer>
                </a14:imgProps>
              </a:ext>
            </a:extLst>
          </a:blip>
          <a:stretch>
            <a:fillRect/>
          </a:stretch>
        </p:blipFill>
        <p:spPr>
          <a:xfrm>
            <a:off x="0" y="3424403"/>
            <a:ext cx="4079145" cy="2670230"/>
          </a:xfrm>
          <a:prstGeom prst="rect">
            <a:avLst/>
          </a:prstGeom>
        </p:spPr>
      </p:pic>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Lst>
          </a:blip>
          <a:srcRect r="5276"/>
          <a:stretch>
            <a:fillRect/>
          </a:stretch>
        </p:blipFill>
        <p:spPr>
          <a:xfrm>
            <a:off x="3871974" y="3275124"/>
            <a:ext cx="5117647" cy="3574063"/>
          </a:xfrm>
          <a:prstGeom prst="rect">
            <a:avLst/>
          </a:prstGeom>
        </p:spPr>
      </p:pic>
      <p:sp>
        <p:nvSpPr>
          <p:cNvPr id="12" name="箭头: 右 11"/>
          <p:cNvSpPr/>
          <p:nvPr/>
        </p:nvSpPr>
        <p:spPr>
          <a:xfrm>
            <a:off x="3774717" y="4744650"/>
            <a:ext cx="304428" cy="617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4453247" y="4759518"/>
            <a:ext cx="0" cy="10000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96628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97360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253377"/>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178130" y="1691959"/>
            <a:ext cx="8811491" cy="923330"/>
          </a:xfrm>
          <a:prstGeom prst="rect">
            <a:avLst/>
          </a:prstGeom>
          <a:noFill/>
        </p:spPr>
        <p:txBody>
          <a:bodyPr wrap="square">
            <a:spAutoFit/>
          </a:bodyPr>
          <a:lstStyle/>
          <a:p>
            <a:pPr algn="l"/>
            <a:r>
              <a:rPr lang="zh-CN" altLang="en-US" b="0" i="0" dirty="0">
                <a:effectLst/>
                <a:latin typeface="-apple-system"/>
              </a:rPr>
              <a:t>例题</a:t>
            </a:r>
            <a:r>
              <a:rPr lang="en-US" altLang="zh-CN" b="0" i="0" dirty="0">
                <a:effectLst/>
                <a:latin typeface="-apple-system"/>
              </a:rPr>
              <a:t>.</a:t>
            </a:r>
            <a:r>
              <a:rPr lang="zh-CN" altLang="en-US" b="0" i="0" dirty="0">
                <a:effectLst/>
                <a:latin typeface="-apple-system"/>
              </a:rPr>
              <a:t>某个系统采用成组链接法来管理磁盘的空闲空间，目前磁盘的状态如图所示。</a:t>
            </a:r>
            <a:endParaRPr lang="zh-CN" altLang="en-US" b="0" i="0" dirty="0">
              <a:effectLst/>
              <a:latin typeface="-apple-system"/>
            </a:endParaRPr>
          </a:p>
          <a:p>
            <a:pPr algn="l"/>
            <a:r>
              <a:rPr lang="zh-CN" altLang="en-US" b="1" i="0" dirty="0">
                <a:effectLst/>
                <a:latin typeface="-apple-system"/>
              </a:rPr>
              <a:t>（</a:t>
            </a:r>
            <a:r>
              <a:rPr lang="en-US" altLang="zh-CN" b="1" i="0" dirty="0">
                <a:effectLst/>
                <a:latin typeface="-apple-system"/>
              </a:rPr>
              <a:t>2</a:t>
            </a:r>
            <a:r>
              <a:rPr lang="zh-CN" altLang="en-US" b="1" i="0" dirty="0">
                <a:effectLst/>
                <a:latin typeface="-apple-system"/>
              </a:rPr>
              <a:t>）在为某个文件分配</a:t>
            </a:r>
            <a:r>
              <a:rPr lang="en-US" altLang="zh-CN" b="1" i="0" dirty="0">
                <a:effectLst/>
                <a:latin typeface="-apple-system"/>
              </a:rPr>
              <a:t>3</a:t>
            </a:r>
            <a:r>
              <a:rPr lang="zh-CN" altLang="en-US" b="1" i="0" dirty="0">
                <a:effectLst/>
                <a:latin typeface="-apple-system"/>
              </a:rPr>
              <a:t>个盘块后，系统要删除另一文件，并回收它所占的</a:t>
            </a:r>
            <a:r>
              <a:rPr lang="en-US" altLang="zh-CN" b="1" i="0" dirty="0">
                <a:effectLst/>
                <a:latin typeface="-apple-system"/>
              </a:rPr>
              <a:t>5</a:t>
            </a:r>
            <a:r>
              <a:rPr lang="zh-CN" altLang="en-US" b="1" i="0" dirty="0">
                <a:effectLst/>
                <a:latin typeface="-apple-system"/>
              </a:rPr>
              <a:t>个盘块，它们的盘块号依次为</a:t>
            </a:r>
            <a:r>
              <a:rPr lang="en-US" altLang="zh-CN" b="1" i="0" dirty="0">
                <a:effectLst/>
                <a:latin typeface="-apple-system"/>
              </a:rPr>
              <a:t>700</a:t>
            </a:r>
            <a:r>
              <a:rPr lang="zh-CN" altLang="en-US" b="1" i="0" dirty="0">
                <a:effectLst/>
                <a:latin typeface="-apple-system"/>
              </a:rPr>
              <a:t>、</a:t>
            </a:r>
            <a:r>
              <a:rPr lang="en-US" altLang="zh-CN" b="1" i="0" dirty="0">
                <a:effectLst/>
                <a:latin typeface="-apple-system"/>
              </a:rPr>
              <a:t>711</a:t>
            </a:r>
            <a:r>
              <a:rPr lang="zh-CN" altLang="en-US" b="1" i="0" dirty="0">
                <a:effectLst/>
                <a:latin typeface="-apple-system"/>
              </a:rPr>
              <a:t>、</a:t>
            </a:r>
            <a:r>
              <a:rPr lang="en-US" altLang="zh-CN" b="1" i="0" dirty="0">
                <a:effectLst/>
                <a:latin typeface="-apple-system"/>
              </a:rPr>
              <a:t>703</a:t>
            </a:r>
            <a:r>
              <a:rPr lang="zh-CN" altLang="en-US" b="1" i="0" dirty="0">
                <a:effectLst/>
                <a:latin typeface="-apple-system"/>
              </a:rPr>
              <a:t>、</a:t>
            </a:r>
            <a:r>
              <a:rPr lang="en-US" altLang="zh-CN" b="1" i="0" dirty="0">
                <a:effectLst/>
                <a:latin typeface="-apple-system"/>
              </a:rPr>
              <a:t>788</a:t>
            </a:r>
            <a:r>
              <a:rPr lang="zh-CN" altLang="en-US" b="1" i="0" dirty="0">
                <a:effectLst/>
                <a:latin typeface="-apple-system"/>
              </a:rPr>
              <a:t>、</a:t>
            </a:r>
            <a:r>
              <a:rPr lang="en-US" altLang="zh-CN" b="1" i="0" dirty="0">
                <a:effectLst/>
                <a:latin typeface="-apple-system"/>
              </a:rPr>
              <a:t>701</a:t>
            </a:r>
            <a:r>
              <a:rPr lang="zh-CN" altLang="en-US" b="1" i="0" dirty="0">
                <a:effectLst/>
                <a:latin typeface="-apple-system"/>
              </a:rPr>
              <a:t>，请画出回收后的盘块链接情况。</a:t>
            </a:r>
            <a:endParaRPr lang="zh-CN" altLang="en-US" b="1" i="0" dirty="0">
              <a:effectLst/>
              <a:latin typeface="-apple-system"/>
            </a:endParaRPr>
          </a:p>
        </p:txBody>
      </p:sp>
      <p:sp>
        <p:nvSpPr>
          <p:cNvPr id="7" name="文本框 6"/>
          <p:cNvSpPr txBox="1"/>
          <p:nvPr/>
        </p:nvSpPr>
        <p:spPr>
          <a:xfrm>
            <a:off x="412545" y="2628793"/>
            <a:ext cx="7805179" cy="369332"/>
          </a:xfrm>
          <a:prstGeom prst="rect">
            <a:avLst/>
          </a:prstGeom>
          <a:noFill/>
        </p:spPr>
        <p:txBody>
          <a:bodyPr wrap="square">
            <a:spAutoFit/>
          </a:bodyPr>
          <a:lstStyle/>
          <a:p>
            <a:r>
              <a:rPr lang="zh-CN" altLang="en-US" b="1" i="0" dirty="0">
                <a:solidFill>
                  <a:srgbClr val="C00000"/>
                </a:solidFill>
                <a:effectLst/>
                <a:latin typeface="-apple-system"/>
              </a:rPr>
              <a:t>接下来分配</a:t>
            </a:r>
            <a:r>
              <a:rPr lang="en-US" altLang="zh-CN" b="1" i="0" dirty="0">
                <a:solidFill>
                  <a:srgbClr val="C00000"/>
                </a:solidFill>
                <a:effectLst/>
                <a:latin typeface="-apple-system"/>
              </a:rPr>
              <a:t>301</a:t>
            </a:r>
            <a:r>
              <a:rPr lang="zh-CN" altLang="en-US" b="1" i="0" dirty="0">
                <a:solidFill>
                  <a:srgbClr val="C00000"/>
                </a:solidFill>
                <a:effectLst/>
                <a:latin typeface="-apple-system"/>
              </a:rPr>
              <a:t>号盘块</a:t>
            </a:r>
            <a:endParaRPr lang="zh-CN" altLang="en-US" b="1" dirty="0">
              <a:solidFill>
                <a:srgbClr val="C00000"/>
              </a:solidFill>
            </a:endParaRPr>
          </a:p>
        </p:txBody>
      </p:sp>
      <p:pic>
        <p:nvPicPr>
          <p:cNvPr id="9" name="图片 8"/>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8800"/>
                    </a14:imgEffect>
                  </a14:imgLayer>
                </a14:imgProps>
              </a:ext>
            </a:extLst>
          </a:blip>
          <a:srcRect r="5276"/>
          <a:stretch>
            <a:fillRect/>
          </a:stretch>
        </p:blipFill>
        <p:spPr>
          <a:xfrm>
            <a:off x="32659" y="3214142"/>
            <a:ext cx="4303782" cy="3005676"/>
          </a:xfrm>
          <a:prstGeom prst="rect">
            <a:avLst/>
          </a:prstGeom>
        </p:spPr>
      </p:pic>
      <p:cxnSp>
        <p:nvCxnSpPr>
          <p:cNvPr id="19" name="直接箭头连接符 18"/>
          <p:cNvCxnSpPr/>
          <p:nvPr/>
        </p:nvCxnSpPr>
        <p:spPr>
          <a:xfrm>
            <a:off x="534390" y="4457155"/>
            <a:ext cx="0" cy="10000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4386035" y="3132839"/>
            <a:ext cx="4816001" cy="3168282"/>
          </a:xfrm>
          <a:prstGeom prst="rect">
            <a:avLst/>
          </a:prstGeom>
        </p:spPr>
      </p:pic>
      <p:sp>
        <p:nvSpPr>
          <p:cNvPr id="13" name="箭头: 右 12"/>
          <p:cNvSpPr/>
          <p:nvPr/>
        </p:nvSpPr>
        <p:spPr>
          <a:xfrm>
            <a:off x="4267572" y="4759518"/>
            <a:ext cx="304428" cy="617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4938156" y="4495953"/>
            <a:ext cx="0" cy="10000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 name="矩形 14"/>
          <p:cNvSpPr/>
          <p:nvPr/>
        </p:nvSpPr>
        <p:spPr>
          <a:xfrm>
            <a:off x="4731174" y="5518618"/>
            <a:ext cx="413964" cy="224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96628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97360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253377"/>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178130" y="1691959"/>
            <a:ext cx="8811491" cy="923330"/>
          </a:xfrm>
          <a:prstGeom prst="rect">
            <a:avLst/>
          </a:prstGeom>
          <a:noFill/>
        </p:spPr>
        <p:txBody>
          <a:bodyPr wrap="square">
            <a:spAutoFit/>
          </a:bodyPr>
          <a:lstStyle/>
          <a:p>
            <a:pPr algn="l"/>
            <a:r>
              <a:rPr lang="zh-CN" altLang="en-US" b="0" i="0" dirty="0">
                <a:effectLst/>
                <a:latin typeface="-apple-system"/>
              </a:rPr>
              <a:t>例题</a:t>
            </a:r>
            <a:r>
              <a:rPr lang="en-US" altLang="zh-CN" b="0" i="0" dirty="0">
                <a:effectLst/>
                <a:latin typeface="-apple-system"/>
              </a:rPr>
              <a:t>.</a:t>
            </a:r>
            <a:r>
              <a:rPr lang="zh-CN" altLang="en-US" b="0" i="0" dirty="0">
                <a:effectLst/>
                <a:latin typeface="-apple-system"/>
              </a:rPr>
              <a:t>某个系统采用成组链接法来管理磁盘的空闲空间，目前磁盘的状态如图所示。</a:t>
            </a:r>
            <a:endParaRPr lang="zh-CN" altLang="en-US" b="0" i="0" dirty="0">
              <a:effectLst/>
              <a:latin typeface="-apple-system"/>
            </a:endParaRPr>
          </a:p>
          <a:p>
            <a:pPr algn="l"/>
            <a:r>
              <a:rPr lang="zh-CN" altLang="en-US" b="1" i="0" dirty="0">
                <a:effectLst/>
                <a:latin typeface="-apple-system"/>
              </a:rPr>
              <a:t>（</a:t>
            </a:r>
            <a:r>
              <a:rPr lang="en-US" altLang="zh-CN" b="1" i="0" dirty="0">
                <a:effectLst/>
                <a:latin typeface="-apple-system"/>
              </a:rPr>
              <a:t>2</a:t>
            </a:r>
            <a:r>
              <a:rPr lang="zh-CN" altLang="en-US" b="1" i="0" dirty="0">
                <a:effectLst/>
                <a:latin typeface="-apple-system"/>
              </a:rPr>
              <a:t>）在为某个文件分配</a:t>
            </a:r>
            <a:r>
              <a:rPr lang="en-US" altLang="zh-CN" b="1" i="0" dirty="0">
                <a:effectLst/>
                <a:latin typeface="-apple-system"/>
              </a:rPr>
              <a:t>3</a:t>
            </a:r>
            <a:r>
              <a:rPr lang="zh-CN" altLang="en-US" b="1" i="0" dirty="0">
                <a:effectLst/>
                <a:latin typeface="-apple-system"/>
              </a:rPr>
              <a:t>个盘块后，系统要删除另一文件，并回收它所占的</a:t>
            </a:r>
            <a:r>
              <a:rPr lang="en-US" altLang="zh-CN" b="1" i="0" dirty="0">
                <a:effectLst/>
                <a:latin typeface="-apple-system"/>
              </a:rPr>
              <a:t>5</a:t>
            </a:r>
            <a:r>
              <a:rPr lang="zh-CN" altLang="en-US" b="1" i="0" dirty="0">
                <a:effectLst/>
                <a:latin typeface="-apple-system"/>
              </a:rPr>
              <a:t>个盘块，它们的盘块号依次为</a:t>
            </a:r>
            <a:r>
              <a:rPr lang="en-US" altLang="zh-CN" b="1" i="0" dirty="0">
                <a:effectLst/>
                <a:latin typeface="-apple-system"/>
              </a:rPr>
              <a:t>700</a:t>
            </a:r>
            <a:r>
              <a:rPr lang="zh-CN" altLang="en-US" b="1" i="0" dirty="0">
                <a:effectLst/>
                <a:latin typeface="-apple-system"/>
              </a:rPr>
              <a:t>、</a:t>
            </a:r>
            <a:r>
              <a:rPr lang="en-US" altLang="zh-CN" b="1" i="0" dirty="0">
                <a:effectLst/>
                <a:latin typeface="-apple-system"/>
              </a:rPr>
              <a:t>711</a:t>
            </a:r>
            <a:r>
              <a:rPr lang="zh-CN" altLang="en-US" b="1" i="0" dirty="0">
                <a:effectLst/>
                <a:latin typeface="-apple-system"/>
              </a:rPr>
              <a:t>、</a:t>
            </a:r>
            <a:r>
              <a:rPr lang="en-US" altLang="zh-CN" b="1" i="0" dirty="0">
                <a:effectLst/>
                <a:latin typeface="-apple-system"/>
              </a:rPr>
              <a:t>703</a:t>
            </a:r>
            <a:r>
              <a:rPr lang="zh-CN" altLang="en-US" b="1" i="0" dirty="0">
                <a:effectLst/>
                <a:latin typeface="-apple-system"/>
              </a:rPr>
              <a:t>、</a:t>
            </a:r>
            <a:r>
              <a:rPr lang="en-US" altLang="zh-CN" b="1" i="0" dirty="0">
                <a:effectLst/>
                <a:latin typeface="-apple-system"/>
              </a:rPr>
              <a:t>788</a:t>
            </a:r>
            <a:r>
              <a:rPr lang="zh-CN" altLang="en-US" b="1" i="0" dirty="0">
                <a:effectLst/>
                <a:latin typeface="-apple-system"/>
              </a:rPr>
              <a:t>、</a:t>
            </a:r>
            <a:r>
              <a:rPr lang="en-US" altLang="zh-CN" b="1" i="0" dirty="0">
                <a:effectLst/>
                <a:latin typeface="-apple-system"/>
              </a:rPr>
              <a:t>701</a:t>
            </a:r>
            <a:r>
              <a:rPr lang="zh-CN" altLang="en-US" b="1" i="0" dirty="0">
                <a:effectLst/>
                <a:latin typeface="-apple-system"/>
              </a:rPr>
              <a:t>，请画出回收后的盘块链接情况。</a:t>
            </a:r>
            <a:endParaRPr lang="zh-CN" altLang="en-US" b="1" i="0" dirty="0">
              <a:effectLst/>
              <a:latin typeface="-apple-system"/>
            </a:endParaRPr>
          </a:p>
        </p:txBody>
      </p:sp>
      <p:sp>
        <p:nvSpPr>
          <p:cNvPr id="7" name="文本框 6"/>
          <p:cNvSpPr txBox="1"/>
          <p:nvPr/>
        </p:nvSpPr>
        <p:spPr>
          <a:xfrm>
            <a:off x="412545" y="2628793"/>
            <a:ext cx="7805179" cy="369332"/>
          </a:xfrm>
          <a:prstGeom prst="rect">
            <a:avLst/>
          </a:prstGeom>
          <a:noFill/>
        </p:spPr>
        <p:txBody>
          <a:bodyPr wrap="square">
            <a:spAutoFit/>
          </a:bodyPr>
          <a:lstStyle/>
          <a:p>
            <a:r>
              <a:rPr lang="zh-CN" altLang="en-US" b="1" i="0" dirty="0">
                <a:solidFill>
                  <a:srgbClr val="C00000"/>
                </a:solidFill>
                <a:effectLst/>
                <a:latin typeface="-apple-system"/>
              </a:rPr>
              <a:t>回收</a:t>
            </a:r>
            <a:r>
              <a:rPr lang="en-US" altLang="zh-CN" b="1" i="0" dirty="0">
                <a:solidFill>
                  <a:srgbClr val="C00000"/>
                </a:solidFill>
                <a:effectLst/>
                <a:latin typeface="-apple-system"/>
              </a:rPr>
              <a:t>700</a:t>
            </a:r>
            <a:r>
              <a:rPr lang="zh-CN" altLang="en-US" b="1" i="0" dirty="0">
                <a:solidFill>
                  <a:srgbClr val="C00000"/>
                </a:solidFill>
                <a:effectLst/>
                <a:latin typeface="-apple-system"/>
              </a:rPr>
              <a:t>、</a:t>
            </a:r>
            <a:r>
              <a:rPr lang="en-US" altLang="zh-CN" b="1" i="0" dirty="0">
                <a:solidFill>
                  <a:srgbClr val="C00000"/>
                </a:solidFill>
                <a:effectLst/>
                <a:latin typeface="-apple-system"/>
              </a:rPr>
              <a:t>711</a:t>
            </a:r>
            <a:r>
              <a:rPr lang="zh-CN" altLang="en-US" b="1" i="0" dirty="0">
                <a:solidFill>
                  <a:srgbClr val="C00000"/>
                </a:solidFill>
                <a:effectLst/>
                <a:latin typeface="-apple-system"/>
              </a:rPr>
              <a:t>、</a:t>
            </a:r>
            <a:r>
              <a:rPr lang="en-US" altLang="zh-CN" b="1" i="0" dirty="0">
                <a:solidFill>
                  <a:srgbClr val="C00000"/>
                </a:solidFill>
                <a:effectLst/>
                <a:latin typeface="-apple-system"/>
              </a:rPr>
              <a:t>703</a:t>
            </a:r>
            <a:r>
              <a:rPr lang="zh-CN" altLang="en-US" b="1" i="0" dirty="0">
                <a:solidFill>
                  <a:srgbClr val="C00000"/>
                </a:solidFill>
                <a:effectLst/>
                <a:latin typeface="-apple-system"/>
              </a:rPr>
              <a:t>、</a:t>
            </a:r>
            <a:r>
              <a:rPr lang="en-US" altLang="zh-CN" b="1" i="0" dirty="0">
                <a:solidFill>
                  <a:srgbClr val="C00000"/>
                </a:solidFill>
                <a:effectLst/>
                <a:latin typeface="-apple-system"/>
              </a:rPr>
              <a:t>788</a:t>
            </a:r>
            <a:r>
              <a:rPr lang="zh-CN" altLang="en-US" b="1" i="0" dirty="0">
                <a:solidFill>
                  <a:srgbClr val="C00000"/>
                </a:solidFill>
                <a:effectLst/>
                <a:latin typeface="-apple-system"/>
              </a:rPr>
              <a:t>、</a:t>
            </a:r>
            <a:r>
              <a:rPr lang="en-US" altLang="zh-CN" b="1" i="0" dirty="0">
                <a:solidFill>
                  <a:srgbClr val="C00000"/>
                </a:solidFill>
                <a:effectLst/>
                <a:latin typeface="-apple-system"/>
              </a:rPr>
              <a:t>701</a:t>
            </a:r>
            <a:r>
              <a:rPr lang="zh-CN" altLang="en-US" b="1" i="0" dirty="0">
                <a:solidFill>
                  <a:srgbClr val="C00000"/>
                </a:solidFill>
                <a:effectLst/>
                <a:latin typeface="-apple-system"/>
              </a:rPr>
              <a:t>号盘块：</a:t>
            </a:r>
            <a:endParaRPr lang="zh-CN" altLang="en-US" dirty="0">
              <a:solidFill>
                <a:srgbClr val="C00000"/>
              </a:solidFill>
            </a:endParaRPr>
          </a:p>
        </p:txBody>
      </p:sp>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r="4885" b="8848"/>
          <a:stretch>
            <a:fillRect/>
          </a:stretch>
        </p:blipFill>
        <p:spPr>
          <a:xfrm>
            <a:off x="3122" y="3132839"/>
            <a:ext cx="4580753" cy="2887951"/>
          </a:xfrm>
          <a:prstGeom prst="rect">
            <a:avLst/>
          </a:prstGeom>
        </p:spPr>
      </p:pic>
      <p:cxnSp>
        <p:nvCxnSpPr>
          <p:cNvPr id="14" name="直接箭头连接符 13"/>
          <p:cNvCxnSpPr/>
          <p:nvPr/>
        </p:nvCxnSpPr>
        <p:spPr>
          <a:xfrm>
            <a:off x="739827" y="4474678"/>
            <a:ext cx="0" cy="10000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0" name="图片 9"/>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r="9960" b="8489"/>
          <a:stretch>
            <a:fillRect/>
          </a:stretch>
        </p:blipFill>
        <p:spPr>
          <a:xfrm>
            <a:off x="4572000" y="3093354"/>
            <a:ext cx="4417621" cy="2966919"/>
          </a:xfrm>
          <a:prstGeom prst="rect">
            <a:avLst/>
          </a:prstGeom>
        </p:spPr>
      </p:pic>
      <p:sp>
        <p:nvSpPr>
          <p:cNvPr id="12" name="箭头: 右 11"/>
          <p:cNvSpPr/>
          <p:nvPr/>
        </p:nvSpPr>
        <p:spPr>
          <a:xfrm>
            <a:off x="4530937" y="4716980"/>
            <a:ext cx="304428" cy="617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906616" y="5474692"/>
            <a:ext cx="413964" cy="224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96628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97360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253377"/>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178130" y="1691959"/>
            <a:ext cx="8811491" cy="923330"/>
          </a:xfrm>
          <a:prstGeom prst="rect">
            <a:avLst/>
          </a:prstGeom>
          <a:noFill/>
        </p:spPr>
        <p:txBody>
          <a:bodyPr wrap="square">
            <a:spAutoFit/>
          </a:bodyPr>
          <a:lstStyle/>
          <a:p>
            <a:pPr algn="l"/>
            <a:r>
              <a:rPr lang="zh-CN" altLang="en-US" b="0" i="0" dirty="0">
                <a:effectLst/>
                <a:latin typeface="-apple-system"/>
              </a:rPr>
              <a:t>例题</a:t>
            </a:r>
            <a:r>
              <a:rPr lang="en-US" altLang="zh-CN" b="0" i="0" dirty="0">
                <a:effectLst/>
                <a:latin typeface="-apple-system"/>
              </a:rPr>
              <a:t>.</a:t>
            </a:r>
            <a:r>
              <a:rPr lang="zh-CN" altLang="en-US" b="0" i="0" dirty="0">
                <a:effectLst/>
                <a:latin typeface="-apple-system"/>
              </a:rPr>
              <a:t>某个系统采用成组链接法来管理磁盘的空闲空间，目前磁盘的状态如图所示。</a:t>
            </a:r>
            <a:endParaRPr lang="zh-CN" altLang="en-US" b="0" i="0" dirty="0">
              <a:effectLst/>
              <a:latin typeface="-apple-system"/>
            </a:endParaRPr>
          </a:p>
          <a:p>
            <a:pPr algn="l"/>
            <a:r>
              <a:rPr lang="zh-CN" altLang="en-US" b="1" i="0" dirty="0">
                <a:effectLst/>
                <a:latin typeface="-apple-system"/>
              </a:rPr>
              <a:t>（</a:t>
            </a:r>
            <a:r>
              <a:rPr lang="en-US" altLang="zh-CN" b="1" i="0" dirty="0">
                <a:effectLst/>
                <a:latin typeface="-apple-system"/>
              </a:rPr>
              <a:t>2</a:t>
            </a:r>
            <a:r>
              <a:rPr lang="zh-CN" altLang="en-US" b="1" i="0" dirty="0">
                <a:effectLst/>
                <a:latin typeface="-apple-system"/>
              </a:rPr>
              <a:t>）在为某个文件分配</a:t>
            </a:r>
            <a:r>
              <a:rPr lang="en-US" altLang="zh-CN" b="1" i="0" dirty="0">
                <a:effectLst/>
                <a:latin typeface="-apple-system"/>
              </a:rPr>
              <a:t>3</a:t>
            </a:r>
            <a:r>
              <a:rPr lang="zh-CN" altLang="en-US" b="1" i="0" dirty="0">
                <a:effectLst/>
                <a:latin typeface="-apple-system"/>
              </a:rPr>
              <a:t>个盘块后，系统要删除另一文件，并回收它所占的</a:t>
            </a:r>
            <a:r>
              <a:rPr lang="en-US" altLang="zh-CN" b="1" i="0" dirty="0">
                <a:effectLst/>
                <a:latin typeface="-apple-system"/>
              </a:rPr>
              <a:t>5</a:t>
            </a:r>
            <a:r>
              <a:rPr lang="zh-CN" altLang="en-US" b="1" i="0" dirty="0">
                <a:effectLst/>
                <a:latin typeface="-apple-system"/>
              </a:rPr>
              <a:t>个盘块，它们的盘块号依次为</a:t>
            </a:r>
            <a:r>
              <a:rPr lang="en-US" altLang="zh-CN" b="1" i="0" dirty="0">
                <a:effectLst/>
                <a:latin typeface="-apple-system"/>
              </a:rPr>
              <a:t>700</a:t>
            </a:r>
            <a:r>
              <a:rPr lang="zh-CN" altLang="en-US" b="1" i="0" dirty="0">
                <a:effectLst/>
                <a:latin typeface="-apple-system"/>
              </a:rPr>
              <a:t>、</a:t>
            </a:r>
            <a:r>
              <a:rPr lang="en-US" altLang="zh-CN" b="1" i="0" dirty="0">
                <a:effectLst/>
                <a:latin typeface="-apple-system"/>
              </a:rPr>
              <a:t>711</a:t>
            </a:r>
            <a:r>
              <a:rPr lang="zh-CN" altLang="en-US" b="1" i="0" dirty="0">
                <a:effectLst/>
                <a:latin typeface="-apple-system"/>
              </a:rPr>
              <a:t>、</a:t>
            </a:r>
            <a:r>
              <a:rPr lang="en-US" altLang="zh-CN" b="1" i="0" dirty="0">
                <a:effectLst/>
                <a:latin typeface="-apple-system"/>
              </a:rPr>
              <a:t>703</a:t>
            </a:r>
            <a:r>
              <a:rPr lang="zh-CN" altLang="en-US" b="1" i="0" dirty="0">
                <a:effectLst/>
                <a:latin typeface="-apple-system"/>
              </a:rPr>
              <a:t>、</a:t>
            </a:r>
            <a:r>
              <a:rPr lang="en-US" altLang="zh-CN" b="1" i="0" dirty="0">
                <a:effectLst/>
                <a:latin typeface="-apple-system"/>
              </a:rPr>
              <a:t>788</a:t>
            </a:r>
            <a:r>
              <a:rPr lang="zh-CN" altLang="en-US" b="1" i="0" dirty="0">
                <a:effectLst/>
                <a:latin typeface="-apple-system"/>
              </a:rPr>
              <a:t>、</a:t>
            </a:r>
            <a:r>
              <a:rPr lang="en-US" altLang="zh-CN" b="1" i="0" dirty="0">
                <a:effectLst/>
                <a:latin typeface="-apple-system"/>
              </a:rPr>
              <a:t>701</a:t>
            </a:r>
            <a:r>
              <a:rPr lang="zh-CN" altLang="en-US" b="1" i="0" dirty="0">
                <a:effectLst/>
                <a:latin typeface="-apple-system"/>
              </a:rPr>
              <a:t>，请画出回收后的盘块链接情况。</a:t>
            </a:r>
            <a:endParaRPr lang="zh-CN" altLang="en-US" b="1" i="0" dirty="0">
              <a:effectLst/>
              <a:latin typeface="-apple-system"/>
            </a:endParaRPr>
          </a:p>
        </p:txBody>
      </p:sp>
      <p:sp>
        <p:nvSpPr>
          <p:cNvPr id="7" name="文本框 6"/>
          <p:cNvSpPr txBox="1"/>
          <p:nvPr/>
        </p:nvSpPr>
        <p:spPr>
          <a:xfrm>
            <a:off x="412545" y="2628793"/>
            <a:ext cx="7805179" cy="646331"/>
          </a:xfrm>
          <a:prstGeom prst="rect">
            <a:avLst/>
          </a:prstGeom>
          <a:noFill/>
        </p:spPr>
        <p:txBody>
          <a:bodyPr wrap="square">
            <a:spAutoFit/>
          </a:bodyPr>
          <a:lstStyle/>
          <a:p>
            <a:r>
              <a:rPr lang="zh-CN" altLang="en-US" b="1" i="0" dirty="0">
                <a:solidFill>
                  <a:srgbClr val="C00000"/>
                </a:solidFill>
                <a:effectLst/>
                <a:latin typeface="-apple-system"/>
              </a:rPr>
              <a:t>然后回收</a:t>
            </a:r>
            <a:r>
              <a:rPr lang="en-US" altLang="zh-CN" b="1" i="0" dirty="0">
                <a:solidFill>
                  <a:srgbClr val="C00000"/>
                </a:solidFill>
                <a:effectLst/>
                <a:latin typeface="-apple-system"/>
              </a:rPr>
              <a:t>711</a:t>
            </a:r>
            <a:r>
              <a:rPr lang="zh-CN" altLang="en-US" b="1" i="0" dirty="0">
                <a:solidFill>
                  <a:srgbClr val="C00000"/>
                </a:solidFill>
                <a:effectLst/>
                <a:latin typeface="-apple-system"/>
              </a:rPr>
              <a:t>号盘块，该组已经满了，如果再回收，需要将空闲盘块栈的内容移动到</a:t>
            </a:r>
            <a:r>
              <a:rPr lang="en-US" altLang="zh-CN" b="1" i="0" dirty="0">
                <a:solidFill>
                  <a:srgbClr val="C00000"/>
                </a:solidFill>
                <a:effectLst/>
                <a:latin typeface="-apple-system"/>
              </a:rPr>
              <a:t>711</a:t>
            </a:r>
            <a:r>
              <a:rPr lang="zh-CN" altLang="en-US" b="1" i="0" dirty="0">
                <a:solidFill>
                  <a:srgbClr val="C00000"/>
                </a:solidFill>
                <a:effectLst/>
                <a:latin typeface="-apple-system"/>
              </a:rPr>
              <a:t>号盘块上，然后将空闲盘块栈的</a:t>
            </a:r>
            <a:r>
              <a:rPr lang="en-US" altLang="zh-CN" b="1" i="0" dirty="0" err="1">
                <a:solidFill>
                  <a:srgbClr val="C00000"/>
                </a:solidFill>
                <a:effectLst/>
                <a:latin typeface="-apple-system"/>
              </a:rPr>
              <a:t>S.free</a:t>
            </a:r>
            <a:r>
              <a:rPr lang="en-US" altLang="zh-CN" b="1" i="0" dirty="0">
                <a:solidFill>
                  <a:srgbClr val="C00000"/>
                </a:solidFill>
                <a:effectLst/>
                <a:latin typeface="-apple-system"/>
              </a:rPr>
              <a:t>[0]</a:t>
            </a:r>
            <a:r>
              <a:rPr lang="zh-CN" altLang="en-US" b="1" i="0" dirty="0">
                <a:solidFill>
                  <a:srgbClr val="C00000"/>
                </a:solidFill>
                <a:effectLst/>
                <a:latin typeface="-apple-system"/>
              </a:rPr>
              <a:t>设置为</a:t>
            </a:r>
            <a:r>
              <a:rPr lang="en-US" altLang="zh-CN" b="1" i="0" dirty="0">
                <a:solidFill>
                  <a:srgbClr val="C00000"/>
                </a:solidFill>
                <a:effectLst/>
                <a:latin typeface="-apple-system"/>
              </a:rPr>
              <a:t>711 </a:t>
            </a:r>
            <a:r>
              <a:rPr lang="zh-CN" altLang="en-US" b="1" i="0" dirty="0">
                <a:solidFill>
                  <a:srgbClr val="C00000"/>
                </a:solidFill>
                <a:effectLst/>
                <a:latin typeface="-apple-system"/>
              </a:rPr>
              <a:t>：</a:t>
            </a:r>
            <a:endParaRPr lang="zh-CN" altLang="en-US" dirty="0">
              <a:solidFill>
                <a:srgbClr val="C00000"/>
              </a:solidFill>
            </a:endParaRPr>
          </a:p>
        </p:txBody>
      </p:sp>
      <p:sp>
        <p:nvSpPr>
          <p:cNvPr id="12" name="箭头: 右 11"/>
          <p:cNvSpPr/>
          <p:nvPr/>
        </p:nvSpPr>
        <p:spPr>
          <a:xfrm>
            <a:off x="4530937" y="4716980"/>
            <a:ext cx="304428" cy="617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1371909" y="3358335"/>
            <a:ext cx="5159520" cy="346472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96628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97360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253377"/>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178130" y="1691959"/>
            <a:ext cx="8811491" cy="923330"/>
          </a:xfrm>
          <a:prstGeom prst="rect">
            <a:avLst/>
          </a:prstGeom>
          <a:noFill/>
        </p:spPr>
        <p:txBody>
          <a:bodyPr wrap="square">
            <a:spAutoFit/>
          </a:bodyPr>
          <a:lstStyle/>
          <a:p>
            <a:pPr algn="l"/>
            <a:r>
              <a:rPr lang="zh-CN" altLang="en-US" b="0" i="0" dirty="0">
                <a:effectLst/>
                <a:latin typeface="-apple-system"/>
              </a:rPr>
              <a:t>例题</a:t>
            </a:r>
            <a:r>
              <a:rPr lang="en-US" altLang="zh-CN" b="0" i="0" dirty="0">
                <a:effectLst/>
                <a:latin typeface="-apple-system"/>
              </a:rPr>
              <a:t>.</a:t>
            </a:r>
            <a:r>
              <a:rPr lang="zh-CN" altLang="en-US" b="0" i="0" dirty="0">
                <a:effectLst/>
                <a:latin typeface="-apple-system"/>
              </a:rPr>
              <a:t>某个系统采用成组链接法来管理磁盘的空闲空间，目前磁盘的状态如图所示。</a:t>
            </a:r>
            <a:endParaRPr lang="zh-CN" altLang="en-US" b="0" i="0" dirty="0">
              <a:effectLst/>
              <a:latin typeface="-apple-system"/>
            </a:endParaRPr>
          </a:p>
          <a:p>
            <a:pPr algn="l"/>
            <a:r>
              <a:rPr lang="zh-CN" altLang="en-US" b="1" i="0" dirty="0">
                <a:effectLst/>
                <a:latin typeface="-apple-system"/>
              </a:rPr>
              <a:t>（</a:t>
            </a:r>
            <a:r>
              <a:rPr lang="en-US" altLang="zh-CN" b="1" i="0" dirty="0">
                <a:effectLst/>
                <a:latin typeface="-apple-system"/>
              </a:rPr>
              <a:t>2</a:t>
            </a:r>
            <a:r>
              <a:rPr lang="zh-CN" altLang="en-US" b="1" i="0" dirty="0">
                <a:effectLst/>
                <a:latin typeface="-apple-system"/>
              </a:rPr>
              <a:t>）在为某个文件分配</a:t>
            </a:r>
            <a:r>
              <a:rPr lang="en-US" altLang="zh-CN" b="1" i="0" dirty="0">
                <a:effectLst/>
                <a:latin typeface="-apple-system"/>
              </a:rPr>
              <a:t>3</a:t>
            </a:r>
            <a:r>
              <a:rPr lang="zh-CN" altLang="en-US" b="1" i="0" dirty="0">
                <a:effectLst/>
                <a:latin typeface="-apple-system"/>
              </a:rPr>
              <a:t>个盘块后，系统要删除另一文件，并回收它所占的</a:t>
            </a:r>
            <a:r>
              <a:rPr lang="en-US" altLang="zh-CN" b="1" i="0" dirty="0">
                <a:effectLst/>
                <a:latin typeface="-apple-system"/>
              </a:rPr>
              <a:t>5</a:t>
            </a:r>
            <a:r>
              <a:rPr lang="zh-CN" altLang="en-US" b="1" i="0" dirty="0">
                <a:effectLst/>
                <a:latin typeface="-apple-system"/>
              </a:rPr>
              <a:t>个盘块，它们的盘块号依次为</a:t>
            </a:r>
            <a:r>
              <a:rPr lang="en-US" altLang="zh-CN" b="1" i="0" dirty="0">
                <a:effectLst/>
                <a:latin typeface="-apple-system"/>
              </a:rPr>
              <a:t>700</a:t>
            </a:r>
            <a:r>
              <a:rPr lang="zh-CN" altLang="en-US" b="1" i="0" dirty="0">
                <a:effectLst/>
                <a:latin typeface="-apple-system"/>
              </a:rPr>
              <a:t>、</a:t>
            </a:r>
            <a:r>
              <a:rPr lang="en-US" altLang="zh-CN" b="1" i="0" dirty="0">
                <a:effectLst/>
                <a:latin typeface="-apple-system"/>
              </a:rPr>
              <a:t>711</a:t>
            </a:r>
            <a:r>
              <a:rPr lang="zh-CN" altLang="en-US" b="1" i="0" dirty="0">
                <a:effectLst/>
                <a:latin typeface="-apple-system"/>
              </a:rPr>
              <a:t>、</a:t>
            </a:r>
            <a:r>
              <a:rPr lang="en-US" altLang="zh-CN" b="1" i="0" dirty="0">
                <a:effectLst/>
                <a:latin typeface="-apple-system"/>
              </a:rPr>
              <a:t>703</a:t>
            </a:r>
            <a:r>
              <a:rPr lang="zh-CN" altLang="en-US" b="1" i="0" dirty="0">
                <a:effectLst/>
                <a:latin typeface="-apple-system"/>
              </a:rPr>
              <a:t>、</a:t>
            </a:r>
            <a:r>
              <a:rPr lang="en-US" altLang="zh-CN" b="1" i="0" dirty="0">
                <a:effectLst/>
                <a:latin typeface="-apple-system"/>
              </a:rPr>
              <a:t>788</a:t>
            </a:r>
            <a:r>
              <a:rPr lang="zh-CN" altLang="en-US" b="1" i="0" dirty="0">
                <a:effectLst/>
                <a:latin typeface="-apple-system"/>
              </a:rPr>
              <a:t>、</a:t>
            </a:r>
            <a:r>
              <a:rPr lang="en-US" altLang="zh-CN" b="1" i="0" dirty="0">
                <a:effectLst/>
                <a:latin typeface="-apple-system"/>
              </a:rPr>
              <a:t>701</a:t>
            </a:r>
            <a:r>
              <a:rPr lang="zh-CN" altLang="en-US" b="1" i="0" dirty="0">
                <a:effectLst/>
                <a:latin typeface="-apple-system"/>
              </a:rPr>
              <a:t>，请画出回收后的盘块链接情况。</a:t>
            </a:r>
            <a:endParaRPr lang="zh-CN" altLang="en-US" b="1" i="0" dirty="0">
              <a:effectLst/>
              <a:latin typeface="-apple-system"/>
            </a:endParaRPr>
          </a:p>
        </p:txBody>
      </p:sp>
      <p:sp>
        <p:nvSpPr>
          <p:cNvPr id="7" name="文本框 6"/>
          <p:cNvSpPr txBox="1"/>
          <p:nvPr/>
        </p:nvSpPr>
        <p:spPr>
          <a:xfrm>
            <a:off x="412545" y="2628793"/>
            <a:ext cx="7805179" cy="369332"/>
          </a:xfrm>
          <a:prstGeom prst="rect">
            <a:avLst/>
          </a:prstGeom>
          <a:noFill/>
        </p:spPr>
        <p:txBody>
          <a:bodyPr wrap="square">
            <a:spAutoFit/>
          </a:bodyPr>
          <a:lstStyle/>
          <a:p>
            <a:r>
              <a:rPr lang="zh-CN" altLang="en-US" b="1" i="0" dirty="0">
                <a:solidFill>
                  <a:srgbClr val="C00000"/>
                </a:solidFill>
                <a:effectLst/>
                <a:latin typeface="-apple-system"/>
              </a:rPr>
              <a:t>最后回收</a:t>
            </a:r>
            <a:r>
              <a:rPr lang="en-US" altLang="zh-CN" b="1" i="0" dirty="0">
                <a:solidFill>
                  <a:srgbClr val="C00000"/>
                </a:solidFill>
                <a:effectLst/>
                <a:latin typeface="-apple-system"/>
              </a:rPr>
              <a:t>703/788/701</a:t>
            </a:r>
            <a:r>
              <a:rPr lang="zh-CN" altLang="en-US" b="1" i="0" dirty="0">
                <a:solidFill>
                  <a:srgbClr val="C00000"/>
                </a:solidFill>
                <a:effectLst/>
                <a:latin typeface="-apple-system"/>
              </a:rPr>
              <a:t> </a:t>
            </a:r>
            <a:endParaRPr lang="zh-CN" altLang="en-US" b="1" dirty="0">
              <a:solidFill>
                <a:srgbClr val="C00000"/>
              </a:solidFill>
            </a:endParaRPr>
          </a:p>
        </p:txBody>
      </p:sp>
      <p:pic>
        <p:nvPicPr>
          <p:cNvPr id="10" name="图片 9"/>
          <p:cNvPicPr>
            <a:picLocks noChangeAspect="1"/>
          </p:cNvPicPr>
          <p:nvPr/>
        </p:nvPicPr>
        <p:blipFill rotWithShape="1">
          <a:blip r:embed="rId1"/>
          <a:srcRect r="5572"/>
          <a:stretch>
            <a:fillRect/>
          </a:stretch>
        </p:blipFill>
        <p:spPr>
          <a:xfrm>
            <a:off x="4583875" y="3011629"/>
            <a:ext cx="4530517" cy="3365420"/>
          </a:xfrm>
          <a:prstGeom prst="rect">
            <a:avLst/>
          </a:prstGeom>
        </p:spPr>
      </p:pic>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5355"/>
          <a:stretch>
            <a:fillRect/>
          </a:stretch>
        </p:blipFill>
        <p:spPr>
          <a:xfrm>
            <a:off x="29608" y="3153177"/>
            <a:ext cx="4275935" cy="3033867"/>
          </a:xfrm>
          <a:prstGeom prst="rect">
            <a:avLst/>
          </a:prstGeom>
        </p:spPr>
      </p:pic>
      <p:sp>
        <p:nvSpPr>
          <p:cNvPr id="13" name="箭头: 右 12"/>
          <p:cNvSpPr/>
          <p:nvPr/>
        </p:nvSpPr>
        <p:spPr>
          <a:xfrm>
            <a:off x="4378723" y="4716980"/>
            <a:ext cx="304428" cy="617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文件共享</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96385" y="1823523"/>
            <a:ext cx="7397039" cy="3554819"/>
          </a:xfrm>
          <a:prstGeom prst="rect">
            <a:avLst/>
          </a:prstGeom>
        </p:spPr>
        <p:txBody>
          <a:bodyPr wrap="square">
            <a:spAutoFit/>
          </a:bodyPr>
          <a:lstStyle/>
          <a:p>
            <a:pPr indent="26670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1</a:t>
            </a:r>
            <a:r>
              <a:rPr lang="zh-CN" altLang="zh-CN" b="1" kern="100" dirty="0">
                <a:solidFill>
                  <a:srgbClr val="0C0CC6"/>
                </a:solidFill>
                <a:latin typeface="华文楷体" panose="02010600040101010101" pitchFamily="2" charset="-122"/>
                <a:ea typeface="华文楷体" panose="02010600040101010101" pitchFamily="2" charset="-122"/>
              </a:rPr>
              <a:t>、系统打开文件表</a:t>
            </a:r>
            <a:endParaRPr lang="zh-CN" altLang="zh-CN" b="1" kern="100" dirty="0">
              <a:solidFill>
                <a:srgbClr val="0C0CC6"/>
              </a:solidFill>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系统打开文件表（</a:t>
            </a:r>
            <a:r>
              <a:rPr lang="en-US" altLang="zh-CN" b="1" kern="100" dirty="0">
                <a:solidFill>
                  <a:srgbClr val="000000"/>
                </a:solidFill>
                <a:latin typeface="华文楷体" panose="02010600040101010101" pitchFamily="2" charset="-122"/>
                <a:ea typeface="华文楷体" panose="02010600040101010101" pitchFamily="2" charset="-122"/>
              </a:rPr>
              <a:t>Open file table</a:t>
            </a:r>
            <a:r>
              <a:rPr lang="zh-CN" altLang="zh-CN" b="1" kern="100" dirty="0">
                <a:solidFill>
                  <a:srgbClr val="000000"/>
                </a:solidFill>
                <a:latin typeface="华文楷体" panose="02010600040101010101" pitchFamily="2" charset="-122"/>
                <a:ea typeface="华文楷体" panose="02010600040101010101" pitchFamily="2" charset="-122"/>
              </a:rPr>
              <a:t>）存在于内存中，整个操作系统只维护一张这样的表，用于保存已经打开文件的</a:t>
            </a:r>
            <a:r>
              <a:rPr lang="en-US" altLang="zh-CN" b="1" kern="100" dirty="0">
                <a:solidFill>
                  <a:srgbClr val="000000"/>
                </a:solidFill>
                <a:latin typeface="华文楷体" panose="02010600040101010101" pitchFamily="2" charset="-122"/>
                <a:ea typeface="华文楷体" panose="02010600040101010101" pitchFamily="2" charset="-122"/>
              </a:rPr>
              <a:t>FCB</a:t>
            </a:r>
            <a:r>
              <a:rPr lang="zh-CN" altLang="zh-CN" b="1" kern="100" dirty="0">
                <a:solidFill>
                  <a:srgbClr val="000000"/>
                </a:solidFill>
                <a:latin typeface="华文楷体" panose="02010600040101010101" pitchFamily="2" charset="-122"/>
                <a:ea typeface="华文楷体" panose="02010600040101010101" pitchFamily="2" charset="-122"/>
              </a:rPr>
              <a:t>文件号、共享计数、读写位置、打开模式、修改标志等信息，其中还有一个比较重要的内容就是一个指向硬盘存放文件内容的数据块。</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endParaRPr lang="en-US" altLang="zh-CN" b="1" kern="100" dirty="0">
              <a:solidFill>
                <a:srgbClr val="0C0CC6"/>
              </a:solidFill>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2</a:t>
            </a:r>
            <a:r>
              <a:rPr lang="zh-CN" altLang="zh-CN" b="1" kern="100" dirty="0">
                <a:solidFill>
                  <a:srgbClr val="0C0CC6"/>
                </a:solidFill>
                <a:latin typeface="华文楷体" panose="02010600040101010101" pitchFamily="2" charset="-122"/>
                <a:ea typeface="华文楷体" panose="02010600040101010101" pitchFamily="2" charset="-122"/>
              </a:rPr>
              <a:t>、用户打开文件表</a:t>
            </a:r>
            <a:endParaRPr lang="zh-CN" altLang="zh-CN" b="1" kern="100" dirty="0">
              <a:solidFill>
                <a:srgbClr val="0C0CC6"/>
              </a:solidFill>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用户打开文件表是每个进程都有的一张表，用于记录用户打开的文件的一些信息，主要的属性有文件描述符</a:t>
            </a:r>
            <a:r>
              <a:rPr lang="en-US" altLang="zh-CN" b="1" kern="100" dirty="0" err="1">
                <a:solidFill>
                  <a:srgbClr val="000000"/>
                </a:solidFill>
                <a:latin typeface="华文楷体" panose="02010600040101010101" pitchFamily="2" charset="-122"/>
                <a:ea typeface="华文楷体" panose="02010600040101010101" pitchFamily="2" charset="-122"/>
              </a:rPr>
              <a:t>fd</a:t>
            </a:r>
            <a:r>
              <a:rPr lang="zh-CN" altLang="zh-CN" b="1" kern="100" dirty="0">
                <a:solidFill>
                  <a:srgbClr val="000000"/>
                </a:solidFill>
                <a:latin typeface="华文楷体" panose="02010600040101010101" pitchFamily="2" charset="-122"/>
                <a:ea typeface="华文楷体" panose="02010600040101010101" pitchFamily="2" charset="-122"/>
              </a:rPr>
              <a:t>和一个指向系统打开文件表项的指针。</a:t>
            </a:r>
            <a:endParaRPr lang="zh-CN" altLang="zh-CN" b="1" kern="1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stretch>
            <a:fillRect/>
          </a:stretch>
        </p:blipFill>
        <p:spPr>
          <a:xfrm>
            <a:off x="3251200" y="950595"/>
            <a:ext cx="4642485" cy="296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文件的保护</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638177" y="1816382"/>
            <a:ext cx="7349376" cy="4016484"/>
          </a:xfrm>
          <a:prstGeom prst="rect">
            <a:avLst/>
          </a:prstGeom>
        </p:spPr>
        <p:txBody>
          <a:bodyPr wrap="square">
            <a:spAutoFit/>
          </a:bodyPr>
          <a:lstStyle/>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文件系统应该提供给文件特定的访问权限，如</a:t>
            </a:r>
            <a:r>
              <a:rPr lang="zh-CN" altLang="en-US"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endParaRPr lang="zh-CN" altLang="zh-CN" sz="2400" b="1" dirty="0">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读：从文件中读。</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写：向文件中写。</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执行：将文件装入内存并执行。</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添加：将新信息添加到文件结尾部分。</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删除：删除文件，释放空间。</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列表清单：列出文件名和文件属性。</a:t>
            </a:r>
            <a:endPar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lvl="0">
              <a:lnSpc>
                <a:spcPct val="125000"/>
              </a:lnSpc>
              <a:buSzPts val="1000"/>
              <a:tabLst>
                <a:tab pos="457200" algn="l"/>
              </a:tabLst>
            </a:pP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此外还可以对文件的重命名、复制、编辑等加以控制。这些高层的功能可以通过系统程序调用低层系统调用来实现。保护可以只在低层提供。</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400" b="1" dirty="0">
              <a:latin typeface="华文楷体" panose="02010600040101010101" pitchFamily="2" charset="-122"/>
              <a:ea typeface="华文楷体" panose="02010600040101010101" pitchFamily="2" charset="-122"/>
              <a:cs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文件的保护（续）</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82267" y="2259422"/>
            <a:ext cx="7787600" cy="3323987"/>
          </a:xfrm>
          <a:prstGeom prst="rect">
            <a:avLst/>
          </a:prstGeom>
        </p:spPr>
        <p:txBody>
          <a:bodyPr wrap="square">
            <a:spAutoFit/>
          </a:bodyPr>
          <a:lstStyle/>
          <a:p>
            <a:pPr indent="266700">
              <a:lnSpc>
                <a:spcPct val="125000"/>
              </a:lnSpc>
              <a:spcAft>
                <a:spcPts val="0"/>
              </a:spcAft>
            </a:pP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文件需要进行合理的保护。可以通过</a:t>
            </a:r>
            <a:r>
              <a:rPr lang="zh-CN" altLang="en-US"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以下方式实现：</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hlinkClick r:id="rId1" action="ppaction://hlinksldjump"/>
              </a:rPr>
              <a:t>口令保护</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hlinkClick r:id="rId1" action="ppaction://hlinksldjump"/>
              </a:rPr>
              <a:t>加密保护</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400" b="1" dirty="0">
                <a:latin typeface="华文楷体" panose="02010600040101010101" pitchFamily="2" charset="-122"/>
                <a:ea typeface="华文楷体" panose="02010600040101010101" pitchFamily="2" charset="-122"/>
              </a:rPr>
              <a:t>存储控制矩阵</a:t>
            </a:r>
            <a:endParaRPr lang="en-US" altLang="zh-CN" sz="2400" b="1" dirty="0">
              <a:latin typeface="华文楷体" panose="02010600040101010101" pitchFamily="2" charset="-122"/>
              <a:ea typeface="华文楷体" panose="02010600040101010101" pitchFamily="2" charset="-122"/>
            </a:endParaRPr>
          </a:p>
          <a:p>
            <a:pPr marL="342900" indent="-342900">
              <a:lnSpc>
                <a:spcPct val="125000"/>
              </a:lnSpc>
              <a:spcAft>
                <a:spcPts val="0"/>
              </a:spcAft>
              <a:buFont typeface="Wingdings" panose="05000000000000000000" pitchFamily="2" charset="2"/>
              <a:buChar char="p"/>
            </a:pPr>
            <a:r>
              <a:rPr lang="zh-CN" altLang="zh-CN" sz="2400" b="1" dirty="0">
                <a:latin typeface="华文楷体" panose="02010600040101010101" pitchFamily="2" charset="-122"/>
                <a:ea typeface="华文楷体" panose="02010600040101010101" pitchFamily="2" charset="-122"/>
              </a:rPr>
              <a:t>存取控制表</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r>
              <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文件的保护（续）</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779291" y="2027844"/>
            <a:ext cx="7787600" cy="3939540"/>
          </a:xfrm>
          <a:prstGeom prst="rect">
            <a:avLst/>
          </a:prstGeom>
        </p:spPr>
        <p:txBody>
          <a:bodyPr wrap="square">
            <a:spAutoFit/>
          </a:bodyPr>
          <a:lstStyle/>
          <a:p>
            <a:pPr marL="342900" indent="-342900">
              <a:lnSpc>
                <a:spcPct val="125000"/>
              </a:lnSpc>
              <a:spcAft>
                <a:spcPts val="0"/>
              </a:spcAft>
              <a:buFont typeface="Wingdings" panose="05000000000000000000" pitchFamily="2" charset="2"/>
              <a:buChar char="p"/>
            </a:pPr>
            <a:r>
              <a:rPr lang="zh-CN"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口令保护</a:t>
            </a:r>
            <a:endParaRPr lang="en-US"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spcAft>
                <a:spcPts val="0"/>
              </a:spcAft>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口令保护方式是指：用户在建立一个文件时提供一个口令，系统为其建立</a:t>
            </a:r>
            <a:r>
              <a:rPr lang="en-US" altLang="zh-CN" sz="2000" b="1" dirty="0">
                <a:latin typeface="华文楷体" panose="02010600040101010101" pitchFamily="2" charset="-122"/>
                <a:ea typeface="华文楷体" panose="02010600040101010101" pitchFamily="2" charset="-122"/>
              </a:rPr>
              <a:t>FCB</a:t>
            </a:r>
            <a:r>
              <a:rPr lang="zh-CN" altLang="zh-CN" sz="2000" b="1" dirty="0">
                <a:latin typeface="华文楷体" panose="02010600040101010101" pitchFamily="2" charset="-122"/>
                <a:ea typeface="华文楷体" panose="02010600040101010101" pitchFamily="2" charset="-122"/>
              </a:rPr>
              <a:t>时附上相应口令，同时告诉允许共享该文件的其他用户。用户请求访问时必须提供相应口令</a:t>
            </a:r>
            <a:r>
              <a:rPr lang="zh-CN" altLang="en-US" sz="2000" b="1" dirty="0">
                <a:latin typeface="华文楷体" panose="02010600040101010101" pitchFamily="2" charset="-122"/>
                <a:ea typeface="华文楷体" panose="02010600040101010101" pitchFamily="2" charset="-122"/>
              </a:rPr>
              <a:t>。</a:t>
            </a:r>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加密保护</a:t>
            </a:r>
            <a:endParaRPr lang="en-US"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pP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密码保护方式是指：用户对文件进行加密。用户在将文件写入到存储设备时对文件进行编码加密，在需要读出文件时，对其进行译码解密</a:t>
            </a:r>
            <a:r>
              <a:rPr lang="zh-CN" altLang="en-US"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latin typeface="华文楷体" panose="02010600040101010101" pitchFamily="2" charset="-122"/>
              <a:ea typeface="华文楷体" panose="02010600040101010101" pitchFamily="2" charset="-122"/>
            </a:endParaRPr>
          </a:p>
          <a:p>
            <a:pPr indent="266700">
              <a:lnSpc>
                <a:spcPct val="125000"/>
              </a:lnSpc>
              <a:spcAft>
                <a:spcPts val="0"/>
              </a:spcAft>
            </a:pPr>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b="1" dirty="0">
              <a:effectLst/>
              <a:latin typeface="华文楷体" panose="02010600040101010101" pitchFamily="2" charset="-122"/>
              <a:ea typeface="华文楷体" panose="02010600040101010101" pitchFamily="2" charset="-122"/>
              <a:cs typeface="宋体" panose="02010600030101010101" pitchFamily="2" charset="-122"/>
            </a:endParaRPr>
          </a:p>
        </p:txBody>
      </p:sp>
      <p:sp>
        <p:nvSpPr>
          <p:cNvPr id="7" name="矩形 6"/>
          <p:cNvSpPr/>
          <p:nvPr/>
        </p:nvSpPr>
        <p:spPr>
          <a:xfrm>
            <a:off x="1403972" y="5374901"/>
            <a:ext cx="7450786" cy="400110"/>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口令和密码都是防止用户文件被他人存取或窃取</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5701478"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文件系统层次结构</a:t>
            </a:r>
            <a:r>
              <a:rPr lang="zh-CN" altLang="en-US"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文件和文件系统</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tretch>
            <a:fillRect/>
          </a:stretch>
        </p:blipFill>
        <p:spPr>
          <a:xfrm>
            <a:off x="3795809" y="823419"/>
            <a:ext cx="2389838" cy="59526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文件的保护（续）</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877601" y="1915142"/>
            <a:ext cx="1867819" cy="390941"/>
          </a:xfrm>
          <a:prstGeom prst="rect">
            <a:avLst/>
          </a:prstGeom>
        </p:spPr>
        <p:txBody>
          <a:bodyPr wrap="none">
            <a:spAutoFit/>
          </a:bodyPr>
          <a:lstStyle/>
          <a:p>
            <a:pPr marL="285750" indent="-285750">
              <a:lnSpc>
                <a:spcPct val="125000"/>
              </a:lnSpc>
              <a:spcAft>
                <a:spcPts val="0"/>
              </a:spcAft>
              <a:buFont typeface="Wingdings" panose="05000000000000000000" pitchFamily="2" charset="2"/>
              <a:buChar char="p"/>
            </a:pPr>
            <a:r>
              <a:rPr lang="zh-CN" altLang="zh-CN" b="1" dirty="0">
                <a:solidFill>
                  <a:srgbClr val="0C0CC6"/>
                </a:solidFill>
                <a:latin typeface="宋体" panose="02010600030101010101" pitchFamily="2" charset="-122"/>
                <a:ea typeface="宋体" panose="02010600030101010101" pitchFamily="2" charset="-122"/>
                <a:cs typeface="Arial" panose="020B0604020202020204" pitchFamily="34" charset="0"/>
              </a:rPr>
              <a:t>存储控制矩阵</a:t>
            </a:r>
            <a:endParaRPr lang="zh-CN" altLang="zh-CN" sz="2400" b="1" dirty="0">
              <a:solidFill>
                <a:srgbClr val="0C0CC6"/>
              </a:solidFill>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9" name="表格 8"/>
          <p:cNvGraphicFramePr>
            <a:graphicFrameLocks noGrp="1"/>
          </p:cNvGraphicFramePr>
          <p:nvPr/>
        </p:nvGraphicFramePr>
        <p:xfrm>
          <a:off x="3496467" y="1472189"/>
          <a:ext cx="4255560" cy="2130732"/>
        </p:xfrm>
        <a:graphic>
          <a:graphicData uri="http://schemas.openxmlformats.org/drawingml/2006/table">
            <a:tbl>
              <a:tblPr firstRow="1" firstCol="1" bandRow="1">
                <a:tableStyleId>{5C22544A-7EE6-4342-B048-85BDC9FD1C3A}</a:tableStyleId>
              </a:tblPr>
              <a:tblGrid>
                <a:gridCol w="851112"/>
                <a:gridCol w="851112"/>
                <a:gridCol w="843068"/>
                <a:gridCol w="859156"/>
                <a:gridCol w="851112"/>
              </a:tblGrid>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 File1</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File2</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File3</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File4</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Jack</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rwx</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w</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Lily</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Santa</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indent="114300"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rwx</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Rose</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Mike</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dirty="0">
                          <a:effectLst/>
                          <a:latin typeface="华文楷体" panose="02010600040101010101" pitchFamily="2" charset="-122"/>
                          <a:ea typeface="华文楷体" panose="02010600040101010101" pitchFamily="2" charset="-122"/>
                        </a:rPr>
                        <a:t> </a:t>
                      </a:r>
                      <a:endParaRPr 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r>
            </a:tbl>
          </a:graphicData>
        </a:graphic>
      </p:graphicFrame>
      <p:sp>
        <p:nvSpPr>
          <p:cNvPr id="10" name="矩形 9"/>
          <p:cNvSpPr/>
          <p:nvPr/>
        </p:nvSpPr>
        <p:spPr>
          <a:xfrm>
            <a:off x="907877" y="4216400"/>
            <a:ext cx="1627369" cy="390941"/>
          </a:xfrm>
          <a:prstGeom prst="rect">
            <a:avLst/>
          </a:prstGeom>
        </p:spPr>
        <p:txBody>
          <a:bodyPr wrap="none">
            <a:spAutoFit/>
          </a:bodyPr>
          <a:lstStyle/>
          <a:p>
            <a:pPr marL="285750" indent="-285750">
              <a:lnSpc>
                <a:spcPct val="125000"/>
              </a:lnSpc>
              <a:spcAft>
                <a:spcPts val="0"/>
              </a:spcAft>
              <a:buFont typeface="Wingdings" panose="05000000000000000000" pitchFamily="2" charset="2"/>
              <a:buChar char="p"/>
            </a:pPr>
            <a:r>
              <a:rPr lang="zh-CN" altLang="zh-CN" b="1" dirty="0">
                <a:solidFill>
                  <a:srgbClr val="0C0CC6"/>
                </a:solidFill>
                <a:latin typeface="宋体" panose="02010600030101010101" pitchFamily="2" charset="-122"/>
                <a:ea typeface="宋体" panose="02010600030101010101" pitchFamily="2" charset="-122"/>
                <a:cs typeface="Arial" panose="020B0604020202020204" pitchFamily="34" charset="0"/>
              </a:rPr>
              <a:t>存取控制表</a:t>
            </a:r>
            <a:endParaRPr lang="zh-CN" altLang="zh-CN" sz="2400" b="1" dirty="0">
              <a:solidFill>
                <a:srgbClr val="0C0CC6"/>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Text Box 763"/>
          <p:cNvSpPr txBox="1">
            <a:spLocks noChangeArrowheads="1"/>
          </p:cNvSpPr>
          <p:nvPr/>
        </p:nvSpPr>
        <p:spPr bwMode="auto">
          <a:xfrm>
            <a:off x="4813828" y="3669165"/>
            <a:ext cx="2704571" cy="338554"/>
          </a:xfrm>
          <a:prstGeom prst="rect">
            <a:avLst/>
          </a:prstGeom>
          <a:noFill/>
          <a:ln>
            <a:noFill/>
          </a:ln>
        </p:spPr>
        <p:txBody>
          <a:bodyPr rot="0" vert="horz" wrap="square" lIns="91440" tIns="45720" rIns="91440" bIns="45720" anchor="t" anchorCtr="0" upright="1">
            <a:spAutoFit/>
          </a:bodyPr>
          <a:lstStyle/>
          <a:p>
            <a:pPr algn="just">
              <a:spcAft>
                <a:spcPts val="0"/>
              </a:spcAft>
            </a:pPr>
            <a:r>
              <a:rPr lang="zh-CN" sz="1600" kern="100">
                <a:effectLst/>
                <a:latin typeface="Times New Roman" panose="02020603050405020304" pitchFamily="18" charset="0"/>
                <a:ea typeface="宋体" panose="02010600030101010101" pitchFamily="2" charset="-122"/>
                <a:cs typeface="宋体" panose="02010600030101010101" pitchFamily="2" charset="-122"/>
              </a:rPr>
              <a:t>图</a:t>
            </a:r>
            <a:r>
              <a:rPr lang="en-US" sz="1600" kern="100">
                <a:effectLst/>
                <a:latin typeface="Times New Roman" panose="02020603050405020304" pitchFamily="18" charset="0"/>
                <a:ea typeface="宋体" panose="02010600030101010101" pitchFamily="2" charset="-122"/>
                <a:cs typeface="宋体" panose="02010600030101010101" pitchFamily="2" charset="-122"/>
              </a:rPr>
              <a:t>8-19 </a:t>
            </a:r>
            <a:r>
              <a:rPr lang="zh-CN" sz="1600" kern="100">
                <a:effectLst/>
                <a:latin typeface="Times New Roman" panose="02020603050405020304" pitchFamily="18" charset="0"/>
                <a:ea typeface="宋体" panose="02010600030101010101" pitchFamily="2" charset="-122"/>
                <a:cs typeface="宋体" panose="02010600030101010101" pitchFamily="2" charset="-122"/>
              </a:rPr>
              <a:t>存储控制矩阵</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p:txBody>
      </p:sp>
      <p:pic>
        <p:nvPicPr>
          <p:cNvPr id="12" name="图片 11"/>
          <p:cNvPicPr>
            <a:picLocks noChangeAspect="1"/>
          </p:cNvPicPr>
          <p:nvPr/>
        </p:nvPicPr>
        <p:blipFill>
          <a:blip r:embed="rId1"/>
          <a:stretch>
            <a:fillRect/>
          </a:stretch>
        </p:blipFill>
        <p:spPr>
          <a:xfrm>
            <a:off x="2535246" y="4007719"/>
            <a:ext cx="2489050" cy="262450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349205"/>
            <a:ext cx="4011404"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基本</a:t>
            </a:r>
            <a:r>
              <a:rPr lang="zh-CN" altLang="zh-CN" sz="2400" dirty="0">
                <a:solidFill>
                  <a:srgbClr val="6C0000"/>
                </a:solidFill>
                <a:latin typeface="华文楷体" panose="02010600040101010101" pitchFamily="2" charset="-122"/>
                <a:ea typeface="华文楷体" panose="02010600040101010101" pitchFamily="2" charset="-122"/>
              </a:rPr>
              <a:t>文件</a:t>
            </a:r>
            <a:r>
              <a:rPr lang="zh-CN" altLang="en-US" sz="2400" dirty="0">
                <a:solidFill>
                  <a:srgbClr val="6C0000"/>
                </a:solidFill>
                <a:latin typeface="华文楷体" panose="02010600040101010101" pitchFamily="2" charset="-122"/>
                <a:ea typeface="华文楷体" panose="02010600040101010101" pitchFamily="2" charset="-122"/>
              </a:rPr>
              <a:t>操作</a:t>
            </a:r>
            <a:endParaRPr lang="zh-CN" altLang="zh-CN"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49205"/>
            <a:ext cx="128586" cy="370501"/>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779291" y="1349205"/>
            <a:ext cx="7863590" cy="4707890"/>
          </a:xfrm>
          <a:prstGeom prst="rect">
            <a:avLst/>
          </a:prstGeom>
        </p:spPr>
        <p:txBody>
          <a:bodyPr wrap="square">
            <a:spAutoFit/>
          </a:bodyPr>
          <a:lstStyle/>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1</a:t>
            </a:r>
            <a:r>
              <a:rPr lang="zh-CN" altLang="zh-CN" sz="2400" b="1" kern="100" dirty="0">
                <a:solidFill>
                  <a:srgbClr val="000000"/>
                </a:solidFill>
                <a:latin typeface="华文楷体" panose="02010600040101010101" pitchFamily="2" charset="-122"/>
                <a:ea typeface="华文楷体" panose="02010600040101010101" pitchFamily="2" charset="-122"/>
              </a:rPr>
              <a:t>）创建文件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2</a:t>
            </a:r>
            <a:r>
              <a:rPr lang="zh-CN" altLang="zh-CN" sz="2400" b="1" kern="100" dirty="0">
                <a:solidFill>
                  <a:srgbClr val="000000"/>
                </a:solidFill>
                <a:latin typeface="华文楷体" panose="02010600040101010101" pitchFamily="2" charset="-122"/>
                <a:ea typeface="华文楷体" panose="02010600040101010101" pitchFamily="2" charset="-122"/>
              </a:rPr>
              <a:t>）读文件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3</a:t>
            </a:r>
            <a:r>
              <a:rPr lang="zh-CN" altLang="zh-CN" sz="2400" b="1" kern="100" dirty="0">
                <a:solidFill>
                  <a:srgbClr val="000000"/>
                </a:solidFill>
                <a:latin typeface="华文楷体" panose="02010600040101010101" pitchFamily="2" charset="-122"/>
                <a:ea typeface="华文楷体" panose="02010600040101010101" pitchFamily="2" charset="-122"/>
              </a:rPr>
              <a:t>）写文件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en-US"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4</a:t>
            </a:r>
            <a:r>
              <a:rPr lang="zh-CN" altLang="zh-CN" sz="2400" b="1" kern="100" dirty="0">
                <a:solidFill>
                  <a:srgbClr val="000000"/>
                </a:solidFill>
                <a:latin typeface="华文楷体" panose="02010600040101010101" pitchFamily="2" charset="-122"/>
                <a:ea typeface="华文楷体" panose="02010600040101010101" pitchFamily="2" charset="-122"/>
              </a:rPr>
              <a:t>）文件内部重定位</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5</a:t>
            </a:r>
            <a:r>
              <a:rPr lang="zh-CN" altLang="zh-CN" sz="2400" b="1" kern="100" dirty="0">
                <a:solidFill>
                  <a:srgbClr val="000000"/>
                </a:solidFill>
                <a:latin typeface="华文楷体" panose="02010600040101010101" pitchFamily="2" charset="-122"/>
                <a:ea typeface="华文楷体" panose="02010600040101010101" pitchFamily="2" charset="-122"/>
              </a:rPr>
              <a:t>）删除文件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en-US"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6</a:t>
            </a:r>
            <a:r>
              <a:rPr lang="zh-CN" altLang="zh-CN" sz="2400" b="1" kern="100" dirty="0">
                <a:solidFill>
                  <a:srgbClr val="000000"/>
                </a:solidFill>
                <a:latin typeface="华文楷体" panose="02010600040101010101" pitchFamily="2" charset="-122"/>
                <a:ea typeface="华文楷体" panose="02010600040101010101" pitchFamily="2" charset="-122"/>
              </a:rPr>
              <a:t>）截断文件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en-US" altLang="zh-CN" sz="2400" b="1" kern="100" dirty="0">
              <a:solidFill>
                <a:srgbClr val="000000"/>
              </a:solidFill>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    </a:t>
            </a:r>
            <a:r>
              <a:rPr lang="zh-CN" altLang="zh-CN" sz="2400" b="1" kern="100" dirty="0">
                <a:solidFill>
                  <a:srgbClr val="000000"/>
                </a:solidFill>
                <a:latin typeface="华文楷体" panose="02010600040101010101" pitchFamily="2" charset="-122"/>
                <a:ea typeface="华文楷体" panose="02010600040101010101" pitchFamily="2" charset="-122"/>
              </a:rPr>
              <a:t>以上几个基本的操作可以组合起来实现其他更为复杂的文件操作，如实现文件的拷贝、获得文件的长度信息、允许用户设置文件属性等功能。</a:t>
            </a:r>
            <a:endParaRPr lang="zh-CN" altLang="zh-CN" sz="2400" b="1" kern="100" dirty="0">
              <a:latin typeface="华文楷体" panose="02010600040101010101" pitchFamily="2" charset="-122"/>
              <a:ea typeface="华文楷体" panose="0201060004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349205"/>
            <a:ext cx="4011404"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文件打开过程</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1"/>
          <a:stretch>
            <a:fillRect/>
          </a:stretch>
        </p:blipFill>
        <p:spPr>
          <a:xfrm>
            <a:off x="120328" y="1719706"/>
            <a:ext cx="8835567" cy="46826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349205"/>
            <a:ext cx="4011404"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虚拟文件系统</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57557" y="1913462"/>
            <a:ext cx="7755109" cy="1131079"/>
          </a:xfrm>
          <a:prstGeom prst="rect">
            <a:avLst/>
          </a:prstGeom>
        </p:spPr>
        <p:txBody>
          <a:bodyPr wrap="square">
            <a:spAutoFit/>
          </a:bodyPr>
          <a:lstStyle/>
          <a:p>
            <a:pPr indent="314325">
              <a:lnSpc>
                <a:spcPct val="125000"/>
              </a:lnSpc>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虚拟文件系统（</a:t>
            </a:r>
            <a:r>
              <a:rPr lang="en-US" altLang="zh-CN" b="1" kern="0" dirty="0" err="1">
                <a:solidFill>
                  <a:srgbClr val="000000"/>
                </a:solidFill>
                <a:latin typeface="华文楷体" panose="02010600040101010101" pitchFamily="2" charset="-122"/>
                <a:ea typeface="华文楷体" panose="02010600040101010101" pitchFamily="2" charset="-122"/>
                <a:cs typeface="宋体" panose="02010600030101010101" pitchFamily="2" charset="-122"/>
              </a:rPr>
              <a:t>VirtualFileSystem,VFS</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）隐藏了各种硬件的具体细节，把文件系统操作和不同文件系统的具体实现细节分离开来，为所有的设备提供了统一的接口，可支持多达数十种不同的文件系统。</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stretch>
            <a:fillRect/>
          </a:stretch>
        </p:blipFill>
        <p:spPr>
          <a:xfrm>
            <a:off x="1320824" y="3044541"/>
            <a:ext cx="6028573" cy="361025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631369" y="1250279"/>
            <a:ext cx="773481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     现有一文件</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FILE _x</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，其逻辑记录的大小为</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125</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字节，共有</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20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个逻辑记录，</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文件系统把这个文件存储到磁盘上时采用链接结构，磁盘的分块大小为</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5l2</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个字节，</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请问： </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采用什么方法可有效地利用磁盘空间</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 </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(2)</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画出文件</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FILE _x</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在磁盘上</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的链接结构示意图</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磁盘块号自定</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 </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(3)</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若用户要求读该文件包含第</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1285</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字节的逻辑记录，文件系统将如何工作</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b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br>
            <a:b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br>
            <a:endParaRPr kumimoji="0" lang="en-US" altLang="zh-CN" sz="16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sp>
        <p:nvSpPr>
          <p:cNvPr id="6" name="矩形 5"/>
          <p:cNvSpPr/>
          <p:nvPr/>
        </p:nvSpPr>
        <p:spPr>
          <a:xfrm>
            <a:off x="740226" y="3493011"/>
            <a:ext cx="6988629" cy="2308324"/>
          </a:xfrm>
          <a:prstGeom prst="rect">
            <a:avLst/>
          </a:prstGeom>
          <a:ln>
            <a:solidFill>
              <a:schemeClr val="accent1"/>
            </a:solidFill>
          </a:ln>
        </p:spPr>
        <p:txBody>
          <a:bodyPr wrap="square">
            <a:spAutoFit/>
          </a:bodyPr>
          <a:lstStyle/>
          <a:p>
            <a:pPr algn="just">
              <a:spcAft>
                <a:spcPts val="0"/>
              </a:spcAft>
            </a:pP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(1)</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采用</a:t>
            </a:r>
            <a:r>
              <a:rPr lang="zh-CN" altLang="zh-CN" sz="1600" b="1" kern="0" dirty="0">
                <a:solidFill>
                  <a:srgbClr val="FF0000"/>
                </a:solidFill>
                <a:latin typeface="仿宋" panose="02010609060101010101" pitchFamily="49" charset="-122"/>
                <a:ea typeface="仿宋" panose="02010609060101010101" pitchFamily="49" charset="-122"/>
                <a:cs typeface="宋体" panose="02010600030101010101" pitchFamily="2" charset="-122"/>
              </a:rPr>
              <a:t>记录成组</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的方法能有效地利用磁盘空间，这里拟选用块因子为</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4</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b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b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　</a:t>
            </a:r>
            <a:endPar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algn="just">
              <a:spcAft>
                <a:spcPts val="0"/>
              </a:spcAft>
            </a:pP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(2)</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采用块因子为</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4</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，进行记录成组时，将占</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5</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个磁盘块．不妨设这</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5</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个磁盘块依次为</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6</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2</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9</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l 5</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18</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endPar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algn="just">
              <a:spcAft>
                <a:spcPts val="0"/>
              </a:spcAft>
            </a:pPr>
            <a:b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b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(3)</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第一步，由</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[1285</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(125×4)]</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2</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可知包含</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1285</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字节的逻辑记录在链接结构的第三个块上，即块</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9</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中，为此文件系统把块</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9</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读入主存缓冲区。</a:t>
            </a:r>
            <a:endPar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algn="just">
              <a:spcAft>
                <a:spcPts val="0"/>
              </a:spcAft>
            </a:pP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第二步，由</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1285 MOD (125×4)</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285 </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且</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 125×2</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285</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125×3</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；所以可知文件系统从主存缓冲区中取出第</a:t>
            </a:r>
            <a:r>
              <a:rPr lang="en-US"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3</a:t>
            </a:r>
            <a:r>
              <a:rPr lang="zh-CN" altLang="zh-CN" sz="1600" b="1" kern="0" dirty="0">
                <a:solidFill>
                  <a:srgbClr val="000000"/>
                </a:solidFill>
                <a:latin typeface="仿宋" panose="02010609060101010101" pitchFamily="49" charset="-122"/>
                <a:ea typeface="仿宋" panose="02010609060101010101" pitchFamily="49" charset="-122"/>
                <a:cs typeface="宋体" panose="02010600030101010101" pitchFamily="2" charset="-122"/>
              </a:rPr>
              <a:t>个记录传输给用户。</a:t>
            </a:r>
            <a:endParaRPr lang="zh-CN" altLang="zh-CN" sz="1600" b="1" kern="100" dirty="0">
              <a:effectLst/>
              <a:latin typeface="仿宋" panose="02010609060101010101" pitchFamily="49" charset="-122"/>
              <a:ea typeface="仿宋" panose="02010609060101010101" pitchFamily="49" charset="-122"/>
            </a:endParaRPr>
          </a:p>
        </p:txBody>
      </p:sp>
      <p:sp>
        <p:nvSpPr>
          <p:cNvPr id="2" name="文本框 1"/>
          <p:cNvSpPr txBox="1"/>
          <p:nvPr/>
        </p:nvSpPr>
        <p:spPr>
          <a:xfrm>
            <a:off x="631369" y="336034"/>
            <a:ext cx="994183" cy="369332"/>
          </a:xfrm>
          <a:prstGeom prst="rect">
            <a:avLst/>
          </a:prstGeom>
          <a:noFill/>
        </p:spPr>
        <p:txBody>
          <a:bodyPr wrap="none" rtlCol="0">
            <a:spAutoFit/>
          </a:bodyPr>
          <a:lstStyle/>
          <a:p>
            <a:r>
              <a:rPr lang="zh-CN" altLang="en-US" b="1" dirty="0">
                <a:solidFill>
                  <a:schemeClr val="bg1"/>
                </a:solidFill>
              </a:rPr>
              <a:t>思考题</a:t>
            </a:r>
            <a:r>
              <a:rPr lang="en-US" altLang="zh-CN" b="1" dirty="0">
                <a:solidFill>
                  <a:schemeClr val="bg1"/>
                </a:solidFill>
              </a:rPr>
              <a:t>1</a:t>
            </a:r>
            <a:endParaRPr lang="zh-CN" alt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3093" y="543342"/>
            <a:ext cx="7916333" cy="1477328"/>
          </a:xfrm>
          <a:prstGeom prst="rect">
            <a:avLst/>
          </a:prstGeom>
        </p:spPr>
        <p:txBody>
          <a:bodyPr wrap="square">
            <a:spAutoFit/>
          </a:bodyPr>
          <a:lstStyle/>
          <a:p>
            <a:r>
              <a:rPr lang="zh-CN" altLang="en-US" b="1" dirty="0">
                <a:latin typeface="仿宋" panose="02010609060101010101" pitchFamily="49" charset="-122"/>
                <a:ea typeface="仿宋" panose="02010609060101010101" pitchFamily="49" charset="-122"/>
              </a:rPr>
              <a:t>假设某文件系统的硬盘空间为500MB，盘块大小为1KB，采用显示链接分配，请回答以下问题：(1)其FAT表（文件分配表）需占用多少存储空间？(2)如果文件A占用硬盘的盘块号依次为120、130、145、135、125共五个盘块，请画图示意文件A的FCB与FAT表的关系以及FAT表中各盘块间的链接情况。</a:t>
            </a:r>
            <a:endParaRPr lang="zh-CN" altLang="en-US" b="1" dirty="0">
              <a:latin typeface="仿宋" panose="02010609060101010101" pitchFamily="49" charset="-122"/>
              <a:ea typeface="仿宋" panose="02010609060101010101" pitchFamily="49" charset="-122"/>
            </a:endParaRPr>
          </a:p>
          <a:p>
            <a:r>
              <a:rPr lang="zh-CN" altLang="en-US" b="1" dirty="0">
                <a:latin typeface="仿宋" panose="02010609060101010101" pitchFamily="49" charset="-122"/>
                <a:ea typeface="仿宋" panose="02010609060101010101" pitchFamily="49" charset="-122"/>
              </a:rPr>
              <a:t> </a:t>
            </a:r>
            <a:endParaRPr lang="zh-CN" altLang="en-US" b="1" dirty="0">
              <a:latin typeface="仿宋" panose="02010609060101010101" pitchFamily="49" charset="-122"/>
              <a:ea typeface="仿宋" panose="02010609060101010101" pitchFamily="49" charset="-122"/>
            </a:endParaRPr>
          </a:p>
        </p:txBody>
      </p:sp>
      <p:sp>
        <p:nvSpPr>
          <p:cNvPr id="5" name="矩形 4"/>
          <p:cNvSpPr/>
          <p:nvPr/>
        </p:nvSpPr>
        <p:spPr>
          <a:xfrm>
            <a:off x="588560" y="1746873"/>
            <a:ext cx="7264400" cy="2030095"/>
          </a:xfrm>
          <a:prstGeom prst="rect">
            <a:avLst/>
          </a:prstGeom>
        </p:spPr>
        <p:txBody>
          <a:bodyPr wrap="square">
            <a:spAutoFit/>
          </a:bodyPr>
          <a:lstStyle/>
          <a:p>
            <a:r>
              <a:rPr lang="zh-CN" altLang="en-US" sz="1400" b="1" dirty="0">
                <a:solidFill>
                  <a:srgbClr val="6C0000"/>
                </a:solidFill>
                <a:latin typeface="仿宋" panose="02010609060101010101" pitchFamily="49" charset="-122"/>
                <a:ea typeface="仿宋" panose="02010609060101010101" pitchFamily="49" charset="-122"/>
              </a:rPr>
              <a:t>(1)FAT的每个表项对应于磁盘的一个盘块，其中用来存放分配给文件的下一个盘块的块号，故FAT的表项数目由物理盘块数决定，而表项的长度则由磁盘系统的最大盘块号决定（即它必须能存放最大的盘块号）。为了地址转换的方便，FAT表项的长度通常取半个字节的整数倍，所以必要时还必须由最大盘块号获得的FAT表项长度作一些调整。由题意可知，该硬盘共有500K个盘块，故FAT中共有500K个表项；</a:t>
            </a:r>
            <a:endParaRPr lang="en-US" altLang="zh-CN" sz="1400" b="1" dirty="0">
              <a:solidFill>
                <a:srgbClr val="6C0000"/>
              </a:solidFill>
              <a:latin typeface="仿宋" panose="02010609060101010101" pitchFamily="49" charset="-122"/>
              <a:ea typeface="仿宋" panose="02010609060101010101" pitchFamily="49" charset="-122"/>
            </a:endParaRPr>
          </a:p>
          <a:p>
            <a:r>
              <a:rPr lang="zh-CN" altLang="en-US" sz="1400" b="1" dirty="0">
                <a:solidFill>
                  <a:srgbClr val="6C0000"/>
                </a:solidFill>
                <a:latin typeface="仿宋" panose="02010609060101010101" pitchFamily="49" charset="-122"/>
                <a:ea typeface="仿宋" panose="02010609060101010101" pitchFamily="49" charset="-122"/>
              </a:rPr>
              <a:t>如果盘块从</a:t>
            </a:r>
            <a:r>
              <a:rPr lang="en-US" altLang="zh-CN" sz="1400" b="1" dirty="0">
                <a:solidFill>
                  <a:srgbClr val="6C0000"/>
                </a:solidFill>
                <a:latin typeface="仿宋" panose="02010609060101010101" pitchFamily="49" charset="-122"/>
                <a:ea typeface="仿宋" panose="02010609060101010101" pitchFamily="49" charset="-122"/>
              </a:rPr>
              <a:t>0</a:t>
            </a:r>
            <a:r>
              <a:rPr lang="zh-CN" altLang="en-US" sz="1400" b="1" dirty="0">
                <a:solidFill>
                  <a:srgbClr val="6C0000"/>
                </a:solidFill>
                <a:latin typeface="仿宋" panose="02010609060101010101" pitchFamily="49" charset="-122"/>
                <a:ea typeface="仿宋" panose="02010609060101010101" pitchFamily="49" charset="-122"/>
              </a:rPr>
              <a:t>开始编号，为了能保存最大的盘块号500K，该FAT表项最少需要19位，将它扩展为半个字节的整数倍后，可知每个FAT表项需20位，即2.5个字节。因此，FAT需占用的存储空间的大小为： 2.5×500K=1250KB</a:t>
            </a:r>
            <a:endParaRPr lang="zh-CN" altLang="en-US" sz="1400" b="1" dirty="0">
              <a:solidFill>
                <a:srgbClr val="6C0000"/>
              </a:solidFill>
              <a:latin typeface="仿宋" panose="02010609060101010101" pitchFamily="49" charset="-122"/>
              <a:ea typeface="仿宋" panose="02010609060101010101" pitchFamily="49" charset="-122"/>
            </a:endParaRPr>
          </a:p>
          <a:p>
            <a:r>
              <a:rPr lang="zh-CN" altLang="en-US" sz="1400" b="1" dirty="0">
                <a:solidFill>
                  <a:srgbClr val="6C0000"/>
                </a:solidFill>
                <a:latin typeface="仿宋" panose="02010609060101010101" pitchFamily="49" charset="-122"/>
                <a:ea typeface="仿宋" panose="02010609060101010101" pitchFamily="49" charset="-122"/>
              </a:rPr>
              <a:t> </a:t>
            </a:r>
            <a:endParaRPr lang="zh-CN" altLang="en-US" sz="1400" b="1" dirty="0">
              <a:solidFill>
                <a:srgbClr val="6C0000"/>
              </a:solidFill>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4246" y="3541923"/>
            <a:ext cx="5534025" cy="4029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9780" y="526128"/>
            <a:ext cx="7467600" cy="923330"/>
          </a:xfrm>
          <a:prstGeom prst="rect">
            <a:avLst/>
          </a:prstGeom>
          <a:ln>
            <a:solidFill>
              <a:schemeClr val="accent1"/>
            </a:solidFill>
          </a:ln>
        </p:spPr>
        <p:txBody>
          <a:bodyPr wrap="square">
            <a:spAutoFit/>
          </a:bodyPr>
          <a:lstStyle/>
          <a:p>
            <a:r>
              <a:rPr lang="zh-CN" altLang="en-US" b="1" dirty="0">
                <a:solidFill>
                  <a:srgbClr val="4D4D4D"/>
                </a:solidFill>
                <a:latin typeface="华文宋体" panose="02010600040101010101" pitchFamily="2" charset="-122"/>
                <a:ea typeface="华文宋体" panose="02010600040101010101" pitchFamily="2" charset="-122"/>
              </a:rPr>
              <a:t>在</a:t>
            </a:r>
            <a:r>
              <a:rPr lang="en-US" altLang="zh-CN" b="1" dirty="0">
                <a:solidFill>
                  <a:srgbClr val="4D4D4D"/>
                </a:solidFill>
                <a:latin typeface="华文宋体" panose="02010600040101010101" pitchFamily="2" charset="-122"/>
                <a:ea typeface="华文宋体" panose="02010600040101010101" pitchFamily="2" charset="-122"/>
              </a:rPr>
              <a:t>UNIX</a:t>
            </a:r>
            <a:r>
              <a:rPr lang="zh-CN" altLang="en-US" b="1" dirty="0">
                <a:solidFill>
                  <a:srgbClr val="4D4D4D"/>
                </a:solidFill>
                <a:latin typeface="华文宋体" panose="02010600040101010101" pitchFamily="2" charset="-122"/>
                <a:ea typeface="华文宋体" panose="02010600040101010101" pitchFamily="2" charset="-122"/>
              </a:rPr>
              <a:t>中，每个</a:t>
            </a:r>
            <a:r>
              <a:rPr lang="en-US" altLang="zh-CN" b="1" dirty="0" err="1">
                <a:solidFill>
                  <a:srgbClr val="4D4D4D"/>
                </a:solidFill>
                <a:latin typeface="华文宋体" panose="02010600040101010101" pitchFamily="2" charset="-122"/>
                <a:ea typeface="华文宋体" panose="02010600040101010101" pitchFamily="2" charset="-122"/>
              </a:rPr>
              <a:t>i</a:t>
            </a:r>
            <a:r>
              <a:rPr lang="zh-CN" altLang="en-US" b="1" dirty="0">
                <a:solidFill>
                  <a:srgbClr val="4D4D4D"/>
                </a:solidFill>
                <a:latin typeface="华文宋体" panose="02010600040101010101" pitchFamily="2" charset="-122"/>
                <a:ea typeface="华文宋体" panose="02010600040101010101" pitchFamily="2" charset="-122"/>
              </a:rPr>
              <a:t>节点中有</a:t>
            </a:r>
            <a:r>
              <a:rPr lang="en-US" altLang="zh-CN" b="1" dirty="0">
                <a:solidFill>
                  <a:srgbClr val="4D4D4D"/>
                </a:solidFill>
                <a:latin typeface="华文宋体" panose="02010600040101010101" pitchFamily="2" charset="-122"/>
                <a:ea typeface="华文宋体" panose="02010600040101010101" pitchFamily="2" charset="-122"/>
              </a:rPr>
              <a:t>10</a:t>
            </a:r>
            <a:r>
              <a:rPr lang="zh-CN" altLang="en-US" b="1" dirty="0">
                <a:solidFill>
                  <a:srgbClr val="4D4D4D"/>
                </a:solidFill>
                <a:latin typeface="华文宋体" panose="02010600040101010101" pitchFamily="2" charset="-122"/>
                <a:ea typeface="华文宋体" panose="02010600040101010101" pitchFamily="2" charset="-122"/>
              </a:rPr>
              <a:t>个直接地址和一、二、三级间接索引。若每个盘块</a:t>
            </a:r>
            <a:r>
              <a:rPr lang="en-US" altLang="zh-CN" b="1" dirty="0">
                <a:solidFill>
                  <a:srgbClr val="4D4D4D"/>
                </a:solidFill>
                <a:latin typeface="华文宋体" panose="02010600040101010101" pitchFamily="2" charset="-122"/>
                <a:ea typeface="华文宋体" panose="02010600040101010101" pitchFamily="2" charset="-122"/>
              </a:rPr>
              <a:t>512B</a:t>
            </a:r>
            <a:r>
              <a:rPr lang="zh-CN" altLang="en-US" b="1" dirty="0">
                <a:solidFill>
                  <a:srgbClr val="4D4D4D"/>
                </a:solidFill>
                <a:latin typeface="华文宋体" panose="02010600040101010101" pitchFamily="2" charset="-122"/>
                <a:ea typeface="华文宋体" panose="02010600040101010101" pitchFamily="2" charset="-122"/>
              </a:rPr>
              <a:t>，每个盘块地址</a:t>
            </a:r>
            <a:r>
              <a:rPr lang="en-US" altLang="zh-CN" b="1" dirty="0">
                <a:solidFill>
                  <a:srgbClr val="4D4D4D"/>
                </a:solidFill>
                <a:latin typeface="华文宋体" panose="02010600040101010101" pitchFamily="2" charset="-122"/>
                <a:ea typeface="华文宋体" panose="02010600040101010101" pitchFamily="2" charset="-122"/>
              </a:rPr>
              <a:t>4B</a:t>
            </a:r>
            <a:r>
              <a:rPr lang="zh-CN" altLang="en-US" b="1" dirty="0">
                <a:solidFill>
                  <a:srgbClr val="4D4D4D"/>
                </a:solidFill>
                <a:latin typeface="华文宋体" panose="02010600040101010101" pitchFamily="2" charset="-122"/>
                <a:ea typeface="华文宋体" panose="02010600040101010101" pitchFamily="2" charset="-122"/>
              </a:rPr>
              <a:t>，</a:t>
            </a:r>
            <a:endParaRPr lang="zh-CN" altLang="en-US" b="1" dirty="0">
              <a:solidFill>
                <a:srgbClr val="4D4D4D"/>
              </a:solidFill>
              <a:latin typeface="华文宋体" panose="02010600040101010101" pitchFamily="2" charset="-122"/>
              <a:ea typeface="华文宋体" panose="02010600040101010101" pitchFamily="2" charset="-122"/>
            </a:endParaRPr>
          </a:p>
          <a:p>
            <a:r>
              <a:rPr lang="zh-CN" altLang="en-US" b="1" dirty="0">
                <a:solidFill>
                  <a:srgbClr val="4D4D4D"/>
                </a:solidFill>
                <a:latin typeface="华文宋体" panose="02010600040101010101" pitchFamily="2" charset="-122"/>
                <a:ea typeface="华文宋体" panose="02010600040101010101" pitchFamily="2" charset="-122"/>
              </a:rPr>
              <a:t>则一个</a:t>
            </a:r>
            <a:r>
              <a:rPr lang="en-US" altLang="zh-CN" b="1" dirty="0">
                <a:solidFill>
                  <a:srgbClr val="4D4D4D"/>
                </a:solidFill>
                <a:latin typeface="华文宋体" panose="02010600040101010101" pitchFamily="2" charset="-122"/>
                <a:ea typeface="华文宋体" panose="02010600040101010101" pitchFamily="2" charset="-122"/>
              </a:rPr>
              <a:t>1MB</a:t>
            </a:r>
            <a:r>
              <a:rPr lang="zh-CN" altLang="en-US" b="1" dirty="0">
                <a:solidFill>
                  <a:srgbClr val="4D4D4D"/>
                </a:solidFill>
                <a:latin typeface="华文宋体" panose="02010600040101010101" pitchFamily="2" charset="-122"/>
                <a:ea typeface="华文宋体" panose="02010600040101010101" pitchFamily="2" charset="-122"/>
              </a:rPr>
              <a:t>的文件分别占用多少间接盘块？</a:t>
            </a:r>
            <a:r>
              <a:rPr lang="en-US" altLang="zh-CN" b="1" dirty="0">
                <a:solidFill>
                  <a:srgbClr val="4D4D4D"/>
                </a:solidFill>
                <a:latin typeface="华文宋体" panose="02010600040101010101" pitchFamily="2" charset="-122"/>
                <a:ea typeface="华文宋体" panose="02010600040101010101" pitchFamily="2" charset="-122"/>
              </a:rPr>
              <a:t>25MB</a:t>
            </a:r>
            <a:r>
              <a:rPr lang="zh-CN" altLang="en-US" b="1" dirty="0">
                <a:solidFill>
                  <a:srgbClr val="4D4D4D"/>
                </a:solidFill>
                <a:latin typeface="华文宋体" panose="02010600040101010101" pitchFamily="2" charset="-122"/>
                <a:ea typeface="华文宋体" panose="02010600040101010101" pitchFamily="2" charset="-122"/>
              </a:rPr>
              <a:t>的文件呢？</a:t>
            </a:r>
            <a:endParaRPr lang="zh-CN" altLang="en-US" b="1" i="0" dirty="0">
              <a:solidFill>
                <a:srgbClr val="4D4D4D"/>
              </a:solidFill>
              <a:effectLst/>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Effect>
                      <a14:sharpenSoften amount="25000"/>
                    </a14:imgEffect>
                  </a14:imgLayer>
                </a14:imgProps>
              </a:ext>
            </a:extLst>
          </a:blip>
          <a:stretch>
            <a:fillRect/>
          </a:stretch>
        </p:blipFill>
        <p:spPr>
          <a:xfrm>
            <a:off x="2466974" y="1979612"/>
            <a:ext cx="5915025" cy="4644469"/>
          </a:xfrm>
          <a:prstGeom prst="rect">
            <a:avLst/>
          </a:prstGeom>
        </p:spPr>
      </p:pic>
      <p:sp>
        <p:nvSpPr>
          <p:cNvPr id="7" name="矩形 6"/>
          <p:cNvSpPr/>
          <p:nvPr/>
        </p:nvSpPr>
        <p:spPr>
          <a:xfrm>
            <a:off x="321348" y="1713203"/>
            <a:ext cx="2080876" cy="1200329"/>
          </a:xfrm>
          <a:prstGeom prst="rect">
            <a:avLst/>
          </a:prstGeom>
          <a:blipFill>
            <a:blip r:embed="rId3"/>
            <a:tile tx="0" ty="0" sx="100000" sy="100000" flip="none" algn="tl"/>
          </a:blipFill>
          <a:ln>
            <a:solidFill>
              <a:schemeClr val="accent1"/>
            </a:solidFill>
          </a:ln>
        </p:spPr>
        <p:txBody>
          <a:bodyPr wrap="square">
            <a:spAutoFit/>
          </a:bodyPr>
          <a:lstStyle/>
          <a:p>
            <a:pPr algn="ctr"/>
            <a:r>
              <a:rPr lang="en-US" altLang="zh-CN" dirty="0" err="1">
                <a:solidFill>
                  <a:srgbClr val="333333"/>
                </a:solidFill>
                <a:latin typeface="方正粗黑宋简体" panose="02000000000000000000" pitchFamily="2" charset="-122"/>
                <a:ea typeface="方正粗黑宋简体" panose="02000000000000000000" pitchFamily="2" charset="-122"/>
              </a:rPr>
              <a:t>i</a:t>
            </a:r>
            <a:r>
              <a:rPr lang="zh-CN" altLang="en-US" dirty="0">
                <a:solidFill>
                  <a:srgbClr val="333333"/>
                </a:solidFill>
                <a:latin typeface="方正粗黑宋简体" panose="02000000000000000000" pitchFamily="2" charset="-122"/>
                <a:ea typeface="方正粗黑宋简体" panose="02000000000000000000" pitchFamily="2" charset="-122"/>
              </a:rPr>
              <a:t>节点保存了文件的属性和类型、存放文件内容的物理块地址等信息</a:t>
            </a:r>
            <a:endParaRPr lang="zh-CN" altLang="en-US" dirty="0">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9780" y="526128"/>
            <a:ext cx="7467600" cy="923330"/>
          </a:xfrm>
          <a:prstGeom prst="rect">
            <a:avLst/>
          </a:prstGeom>
          <a:ln>
            <a:solidFill>
              <a:schemeClr val="accent1"/>
            </a:solidFill>
          </a:ln>
        </p:spPr>
        <p:txBody>
          <a:bodyPr wrap="square">
            <a:spAutoFit/>
          </a:bodyPr>
          <a:lstStyle/>
          <a:p>
            <a:r>
              <a:rPr lang="zh-CN" altLang="en-US" b="1" dirty="0">
                <a:solidFill>
                  <a:srgbClr val="4D4D4D"/>
                </a:solidFill>
                <a:latin typeface="华文宋体" panose="02010600040101010101" pitchFamily="2" charset="-122"/>
                <a:ea typeface="华文宋体" panose="02010600040101010101" pitchFamily="2" charset="-122"/>
              </a:rPr>
              <a:t>在</a:t>
            </a:r>
            <a:r>
              <a:rPr lang="en-US" altLang="zh-CN" b="1" dirty="0">
                <a:solidFill>
                  <a:srgbClr val="4D4D4D"/>
                </a:solidFill>
                <a:latin typeface="华文宋体" panose="02010600040101010101" pitchFamily="2" charset="-122"/>
                <a:ea typeface="华文宋体" panose="02010600040101010101" pitchFamily="2" charset="-122"/>
              </a:rPr>
              <a:t>UNIX</a:t>
            </a:r>
            <a:r>
              <a:rPr lang="zh-CN" altLang="en-US" b="1" dirty="0">
                <a:solidFill>
                  <a:srgbClr val="4D4D4D"/>
                </a:solidFill>
                <a:latin typeface="华文宋体" panose="02010600040101010101" pitchFamily="2" charset="-122"/>
                <a:ea typeface="华文宋体" panose="02010600040101010101" pitchFamily="2" charset="-122"/>
              </a:rPr>
              <a:t>中，每个</a:t>
            </a:r>
            <a:r>
              <a:rPr lang="en-US" altLang="zh-CN" b="1" dirty="0" err="1">
                <a:solidFill>
                  <a:srgbClr val="4D4D4D"/>
                </a:solidFill>
                <a:latin typeface="华文宋体" panose="02010600040101010101" pitchFamily="2" charset="-122"/>
                <a:ea typeface="华文宋体" panose="02010600040101010101" pitchFamily="2" charset="-122"/>
              </a:rPr>
              <a:t>i</a:t>
            </a:r>
            <a:r>
              <a:rPr lang="zh-CN" altLang="en-US" b="1" dirty="0">
                <a:solidFill>
                  <a:srgbClr val="4D4D4D"/>
                </a:solidFill>
                <a:latin typeface="华文宋体" panose="02010600040101010101" pitchFamily="2" charset="-122"/>
                <a:ea typeface="华文宋体" panose="02010600040101010101" pitchFamily="2" charset="-122"/>
              </a:rPr>
              <a:t>节点中有</a:t>
            </a:r>
            <a:r>
              <a:rPr lang="en-US" altLang="zh-CN" b="1" dirty="0">
                <a:solidFill>
                  <a:srgbClr val="4D4D4D"/>
                </a:solidFill>
                <a:latin typeface="华文宋体" panose="02010600040101010101" pitchFamily="2" charset="-122"/>
                <a:ea typeface="华文宋体" panose="02010600040101010101" pitchFamily="2" charset="-122"/>
              </a:rPr>
              <a:t>10</a:t>
            </a:r>
            <a:r>
              <a:rPr lang="zh-CN" altLang="en-US" b="1" dirty="0">
                <a:solidFill>
                  <a:srgbClr val="4D4D4D"/>
                </a:solidFill>
                <a:latin typeface="华文宋体" panose="02010600040101010101" pitchFamily="2" charset="-122"/>
                <a:ea typeface="华文宋体" panose="02010600040101010101" pitchFamily="2" charset="-122"/>
              </a:rPr>
              <a:t>个直接地址和一、二、三级间接索引。若每个盘块</a:t>
            </a:r>
            <a:r>
              <a:rPr lang="en-US" altLang="zh-CN" b="1" dirty="0">
                <a:solidFill>
                  <a:srgbClr val="4D4D4D"/>
                </a:solidFill>
                <a:latin typeface="华文宋体" panose="02010600040101010101" pitchFamily="2" charset="-122"/>
                <a:ea typeface="华文宋体" panose="02010600040101010101" pitchFamily="2" charset="-122"/>
              </a:rPr>
              <a:t>512B</a:t>
            </a:r>
            <a:r>
              <a:rPr lang="zh-CN" altLang="en-US" b="1" dirty="0">
                <a:solidFill>
                  <a:srgbClr val="4D4D4D"/>
                </a:solidFill>
                <a:latin typeface="华文宋体" panose="02010600040101010101" pitchFamily="2" charset="-122"/>
                <a:ea typeface="华文宋体" panose="02010600040101010101" pitchFamily="2" charset="-122"/>
              </a:rPr>
              <a:t>，每个盘块地址</a:t>
            </a:r>
            <a:r>
              <a:rPr lang="en-US" altLang="zh-CN" b="1" dirty="0">
                <a:solidFill>
                  <a:srgbClr val="4D4D4D"/>
                </a:solidFill>
                <a:latin typeface="华文宋体" panose="02010600040101010101" pitchFamily="2" charset="-122"/>
                <a:ea typeface="华文宋体" panose="02010600040101010101" pitchFamily="2" charset="-122"/>
              </a:rPr>
              <a:t>4B</a:t>
            </a:r>
            <a:r>
              <a:rPr lang="zh-CN" altLang="en-US" b="1" dirty="0">
                <a:solidFill>
                  <a:srgbClr val="4D4D4D"/>
                </a:solidFill>
                <a:latin typeface="华文宋体" panose="02010600040101010101" pitchFamily="2" charset="-122"/>
                <a:ea typeface="华文宋体" panose="02010600040101010101" pitchFamily="2" charset="-122"/>
              </a:rPr>
              <a:t>，</a:t>
            </a:r>
            <a:endParaRPr lang="zh-CN" altLang="en-US" b="1" dirty="0">
              <a:solidFill>
                <a:srgbClr val="4D4D4D"/>
              </a:solidFill>
              <a:latin typeface="华文宋体" panose="02010600040101010101" pitchFamily="2" charset="-122"/>
              <a:ea typeface="华文宋体" panose="02010600040101010101" pitchFamily="2" charset="-122"/>
            </a:endParaRPr>
          </a:p>
          <a:p>
            <a:r>
              <a:rPr lang="zh-CN" altLang="en-US" b="1" dirty="0">
                <a:solidFill>
                  <a:srgbClr val="4D4D4D"/>
                </a:solidFill>
                <a:latin typeface="华文宋体" panose="02010600040101010101" pitchFamily="2" charset="-122"/>
                <a:ea typeface="华文宋体" panose="02010600040101010101" pitchFamily="2" charset="-122"/>
              </a:rPr>
              <a:t>则一个</a:t>
            </a:r>
            <a:r>
              <a:rPr lang="en-US" altLang="zh-CN" b="1" dirty="0">
                <a:solidFill>
                  <a:srgbClr val="4D4D4D"/>
                </a:solidFill>
                <a:latin typeface="华文宋体" panose="02010600040101010101" pitchFamily="2" charset="-122"/>
                <a:ea typeface="华文宋体" panose="02010600040101010101" pitchFamily="2" charset="-122"/>
              </a:rPr>
              <a:t>1MB</a:t>
            </a:r>
            <a:r>
              <a:rPr lang="zh-CN" altLang="en-US" b="1" dirty="0">
                <a:solidFill>
                  <a:srgbClr val="4D4D4D"/>
                </a:solidFill>
                <a:latin typeface="华文宋体" panose="02010600040101010101" pitchFamily="2" charset="-122"/>
                <a:ea typeface="华文宋体" panose="02010600040101010101" pitchFamily="2" charset="-122"/>
              </a:rPr>
              <a:t>的文件分别占用多少间接盘块？</a:t>
            </a:r>
            <a:r>
              <a:rPr lang="en-US" altLang="zh-CN" b="1" dirty="0">
                <a:solidFill>
                  <a:srgbClr val="4D4D4D"/>
                </a:solidFill>
                <a:latin typeface="华文宋体" panose="02010600040101010101" pitchFamily="2" charset="-122"/>
                <a:ea typeface="华文宋体" panose="02010600040101010101" pitchFamily="2" charset="-122"/>
              </a:rPr>
              <a:t>25MB</a:t>
            </a:r>
            <a:r>
              <a:rPr lang="zh-CN" altLang="en-US" b="1" dirty="0">
                <a:solidFill>
                  <a:srgbClr val="4D4D4D"/>
                </a:solidFill>
                <a:latin typeface="华文宋体" panose="02010600040101010101" pitchFamily="2" charset="-122"/>
                <a:ea typeface="华文宋体" panose="02010600040101010101" pitchFamily="2" charset="-122"/>
              </a:rPr>
              <a:t>的文件呢？</a:t>
            </a:r>
            <a:endParaRPr lang="zh-CN" altLang="en-US" b="1" i="0" dirty="0">
              <a:solidFill>
                <a:srgbClr val="4D4D4D"/>
              </a:solidFill>
              <a:effectLst/>
              <a:latin typeface="华文宋体" panose="02010600040101010101" pitchFamily="2" charset="-122"/>
              <a:ea typeface="华文宋体" panose="02010600040101010101" pitchFamily="2" charset="-122"/>
            </a:endParaRPr>
          </a:p>
        </p:txBody>
      </p:sp>
      <p:sp>
        <p:nvSpPr>
          <p:cNvPr id="3" name="矩形 2"/>
          <p:cNvSpPr/>
          <p:nvPr/>
        </p:nvSpPr>
        <p:spPr>
          <a:xfrm>
            <a:off x="1168399" y="5173570"/>
            <a:ext cx="7594600" cy="858377"/>
          </a:xfrm>
          <a:prstGeom prst="rect">
            <a:avLst/>
          </a:prstGeom>
          <a:ln>
            <a:solidFill>
              <a:schemeClr val="accent1"/>
            </a:solidFill>
          </a:ln>
        </p:spPr>
        <p:txBody>
          <a:bodyPr wrap="square">
            <a:spAutoFit/>
          </a:bodyPr>
          <a:lstStyle/>
          <a:p>
            <a:pPr>
              <a:lnSpc>
                <a:spcPct val="150000"/>
              </a:lnSpc>
            </a:pPr>
            <a:r>
              <a:rPr lang="zh-CN" altLang="en-US" b="1" dirty="0">
                <a:solidFill>
                  <a:srgbClr val="6C0000"/>
                </a:solidFill>
                <a:latin typeface="仿宋" panose="02010609060101010101" pitchFamily="49" charset="-122"/>
                <a:ea typeface="仿宋" panose="02010609060101010101" pitchFamily="49" charset="-122"/>
              </a:rPr>
              <a:t>10个直接盘块存放的容量为：10*512B = 5KB</a:t>
            </a:r>
            <a:endParaRPr lang="en-US" altLang="zh-CN" b="1" dirty="0">
              <a:solidFill>
                <a:srgbClr val="6C0000"/>
              </a:solidFill>
              <a:latin typeface="仿宋" panose="02010609060101010101" pitchFamily="49" charset="-122"/>
              <a:ea typeface="仿宋" panose="02010609060101010101" pitchFamily="49" charset="-122"/>
            </a:endParaRPr>
          </a:p>
          <a:p>
            <a:pPr>
              <a:lnSpc>
                <a:spcPct val="150000"/>
              </a:lnSpc>
            </a:pPr>
            <a:r>
              <a:rPr lang="en-US" altLang="zh-CN" b="1" dirty="0">
                <a:solidFill>
                  <a:srgbClr val="6C0000"/>
                </a:solidFill>
                <a:latin typeface="仿宋" panose="02010609060101010101" pitchFamily="49" charset="-122"/>
                <a:ea typeface="仿宋" panose="02010609060101010101" pitchFamily="49" charset="-122"/>
              </a:rPr>
              <a:t> </a:t>
            </a:r>
            <a:endParaRPr lang="zh-CN" altLang="en-US" b="1" dirty="0">
              <a:solidFill>
                <a:srgbClr val="6C0000"/>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Effect>
                      <a14:sharpenSoften amount="25000"/>
                    </a14:imgEffect>
                  </a14:imgLayer>
                </a14:imgProps>
              </a:ext>
            </a:extLst>
          </a:blip>
          <a:stretch>
            <a:fillRect/>
          </a:stretch>
        </p:blipFill>
        <p:spPr>
          <a:xfrm>
            <a:off x="854075" y="1687403"/>
            <a:ext cx="4111626" cy="3228443"/>
          </a:xfrm>
          <a:prstGeom prst="rect">
            <a:avLst/>
          </a:prstGeom>
        </p:spPr>
      </p:pic>
      <p:sp>
        <p:nvSpPr>
          <p:cNvPr id="4" name="矩形 3"/>
          <p:cNvSpPr/>
          <p:nvPr/>
        </p:nvSpPr>
        <p:spPr>
          <a:xfrm>
            <a:off x="589780" y="3429000"/>
            <a:ext cx="1054100" cy="647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9780" y="526128"/>
            <a:ext cx="7467600" cy="923330"/>
          </a:xfrm>
          <a:prstGeom prst="rect">
            <a:avLst/>
          </a:prstGeom>
          <a:ln>
            <a:solidFill>
              <a:schemeClr val="accent1"/>
            </a:solidFill>
          </a:ln>
        </p:spPr>
        <p:txBody>
          <a:bodyPr wrap="square">
            <a:spAutoFit/>
          </a:bodyPr>
          <a:lstStyle/>
          <a:p>
            <a:r>
              <a:rPr lang="zh-CN" altLang="en-US" b="1" dirty="0">
                <a:solidFill>
                  <a:srgbClr val="4D4D4D"/>
                </a:solidFill>
                <a:latin typeface="华文宋体" panose="02010600040101010101" pitchFamily="2" charset="-122"/>
                <a:ea typeface="华文宋体" panose="02010600040101010101" pitchFamily="2" charset="-122"/>
              </a:rPr>
              <a:t>在</a:t>
            </a:r>
            <a:r>
              <a:rPr lang="en-US" altLang="zh-CN" b="1" dirty="0">
                <a:solidFill>
                  <a:srgbClr val="4D4D4D"/>
                </a:solidFill>
                <a:latin typeface="华文宋体" panose="02010600040101010101" pitchFamily="2" charset="-122"/>
                <a:ea typeface="华文宋体" panose="02010600040101010101" pitchFamily="2" charset="-122"/>
              </a:rPr>
              <a:t>UNIX</a:t>
            </a:r>
            <a:r>
              <a:rPr lang="zh-CN" altLang="en-US" b="1" dirty="0">
                <a:solidFill>
                  <a:srgbClr val="4D4D4D"/>
                </a:solidFill>
                <a:latin typeface="华文宋体" panose="02010600040101010101" pitchFamily="2" charset="-122"/>
                <a:ea typeface="华文宋体" panose="02010600040101010101" pitchFamily="2" charset="-122"/>
              </a:rPr>
              <a:t>中，每个</a:t>
            </a:r>
            <a:r>
              <a:rPr lang="en-US" altLang="zh-CN" b="1" dirty="0" err="1">
                <a:solidFill>
                  <a:srgbClr val="4D4D4D"/>
                </a:solidFill>
                <a:latin typeface="华文宋体" panose="02010600040101010101" pitchFamily="2" charset="-122"/>
                <a:ea typeface="华文宋体" panose="02010600040101010101" pitchFamily="2" charset="-122"/>
              </a:rPr>
              <a:t>i</a:t>
            </a:r>
            <a:r>
              <a:rPr lang="zh-CN" altLang="en-US" b="1" dirty="0">
                <a:solidFill>
                  <a:srgbClr val="4D4D4D"/>
                </a:solidFill>
                <a:latin typeface="华文宋体" panose="02010600040101010101" pitchFamily="2" charset="-122"/>
                <a:ea typeface="华文宋体" panose="02010600040101010101" pitchFamily="2" charset="-122"/>
              </a:rPr>
              <a:t>节点中有</a:t>
            </a:r>
            <a:r>
              <a:rPr lang="en-US" altLang="zh-CN" b="1" dirty="0">
                <a:solidFill>
                  <a:srgbClr val="4D4D4D"/>
                </a:solidFill>
                <a:latin typeface="华文宋体" panose="02010600040101010101" pitchFamily="2" charset="-122"/>
                <a:ea typeface="华文宋体" panose="02010600040101010101" pitchFamily="2" charset="-122"/>
              </a:rPr>
              <a:t>10</a:t>
            </a:r>
            <a:r>
              <a:rPr lang="zh-CN" altLang="en-US" b="1" dirty="0">
                <a:solidFill>
                  <a:srgbClr val="4D4D4D"/>
                </a:solidFill>
                <a:latin typeface="华文宋体" panose="02010600040101010101" pitchFamily="2" charset="-122"/>
                <a:ea typeface="华文宋体" panose="02010600040101010101" pitchFamily="2" charset="-122"/>
              </a:rPr>
              <a:t>个直接地址和一、二、三级间接索引。若每个盘块</a:t>
            </a:r>
            <a:r>
              <a:rPr lang="en-US" altLang="zh-CN" b="1" dirty="0">
                <a:solidFill>
                  <a:srgbClr val="4D4D4D"/>
                </a:solidFill>
                <a:latin typeface="华文宋体" panose="02010600040101010101" pitchFamily="2" charset="-122"/>
                <a:ea typeface="华文宋体" panose="02010600040101010101" pitchFamily="2" charset="-122"/>
              </a:rPr>
              <a:t>512B</a:t>
            </a:r>
            <a:r>
              <a:rPr lang="zh-CN" altLang="en-US" b="1" dirty="0">
                <a:solidFill>
                  <a:srgbClr val="4D4D4D"/>
                </a:solidFill>
                <a:latin typeface="华文宋体" panose="02010600040101010101" pitchFamily="2" charset="-122"/>
                <a:ea typeface="华文宋体" panose="02010600040101010101" pitchFamily="2" charset="-122"/>
              </a:rPr>
              <a:t>，每个盘块地址</a:t>
            </a:r>
            <a:r>
              <a:rPr lang="en-US" altLang="zh-CN" b="1" dirty="0">
                <a:solidFill>
                  <a:srgbClr val="4D4D4D"/>
                </a:solidFill>
                <a:latin typeface="华文宋体" panose="02010600040101010101" pitchFamily="2" charset="-122"/>
                <a:ea typeface="华文宋体" panose="02010600040101010101" pitchFamily="2" charset="-122"/>
              </a:rPr>
              <a:t>4B</a:t>
            </a:r>
            <a:r>
              <a:rPr lang="zh-CN" altLang="en-US" b="1" dirty="0">
                <a:solidFill>
                  <a:srgbClr val="4D4D4D"/>
                </a:solidFill>
                <a:latin typeface="华文宋体" panose="02010600040101010101" pitchFamily="2" charset="-122"/>
                <a:ea typeface="华文宋体" panose="02010600040101010101" pitchFamily="2" charset="-122"/>
              </a:rPr>
              <a:t>，</a:t>
            </a:r>
            <a:endParaRPr lang="zh-CN" altLang="en-US" b="1" dirty="0">
              <a:solidFill>
                <a:srgbClr val="4D4D4D"/>
              </a:solidFill>
              <a:latin typeface="华文宋体" panose="02010600040101010101" pitchFamily="2" charset="-122"/>
              <a:ea typeface="华文宋体" panose="02010600040101010101" pitchFamily="2" charset="-122"/>
            </a:endParaRPr>
          </a:p>
          <a:p>
            <a:r>
              <a:rPr lang="zh-CN" altLang="en-US" b="1" dirty="0">
                <a:solidFill>
                  <a:srgbClr val="4D4D4D"/>
                </a:solidFill>
                <a:latin typeface="华文宋体" panose="02010600040101010101" pitchFamily="2" charset="-122"/>
                <a:ea typeface="华文宋体" panose="02010600040101010101" pitchFamily="2" charset="-122"/>
              </a:rPr>
              <a:t>则一个</a:t>
            </a:r>
            <a:r>
              <a:rPr lang="en-US" altLang="zh-CN" b="1" dirty="0">
                <a:solidFill>
                  <a:srgbClr val="4D4D4D"/>
                </a:solidFill>
                <a:latin typeface="华文宋体" panose="02010600040101010101" pitchFamily="2" charset="-122"/>
                <a:ea typeface="华文宋体" panose="02010600040101010101" pitchFamily="2" charset="-122"/>
              </a:rPr>
              <a:t>1MB</a:t>
            </a:r>
            <a:r>
              <a:rPr lang="zh-CN" altLang="en-US" b="1" dirty="0">
                <a:solidFill>
                  <a:srgbClr val="4D4D4D"/>
                </a:solidFill>
                <a:latin typeface="华文宋体" panose="02010600040101010101" pitchFamily="2" charset="-122"/>
                <a:ea typeface="华文宋体" panose="02010600040101010101" pitchFamily="2" charset="-122"/>
              </a:rPr>
              <a:t>的文件分别占用多少间接盘块？</a:t>
            </a:r>
            <a:r>
              <a:rPr lang="en-US" altLang="zh-CN" b="1" dirty="0">
                <a:solidFill>
                  <a:srgbClr val="4D4D4D"/>
                </a:solidFill>
                <a:latin typeface="华文宋体" panose="02010600040101010101" pitchFamily="2" charset="-122"/>
                <a:ea typeface="华文宋体" panose="02010600040101010101" pitchFamily="2" charset="-122"/>
              </a:rPr>
              <a:t>25MB</a:t>
            </a:r>
            <a:r>
              <a:rPr lang="zh-CN" altLang="en-US" b="1" dirty="0">
                <a:solidFill>
                  <a:srgbClr val="4D4D4D"/>
                </a:solidFill>
                <a:latin typeface="华文宋体" panose="02010600040101010101" pitchFamily="2" charset="-122"/>
                <a:ea typeface="华文宋体" panose="02010600040101010101" pitchFamily="2" charset="-122"/>
              </a:rPr>
              <a:t>的文件呢？</a:t>
            </a:r>
            <a:endParaRPr lang="zh-CN" altLang="en-US" b="1" i="0" dirty="0">
              <a:solidFill>
                <a:srgbClr val="4D4D4D"/>
              </a:solidFill>
              <a:effectLst/>
              <a:latin typeface="华文宋体" panose="02010600040101010101" pitchFamily="2" charset="-122"/>
              <a:ea typeface="华文宋体" panose="02010600040101010101" pitchFamily="2" charset="-122"/>
            </a:endParaRPr>
          </a:p>
        </p:txBody>
      </p:sp>
      <p:sp>
        <p:nvSpPr>
          <p:cNvPr id="3" name="矩形 2"/>
          <p:cNvSpPr/>
          <p:nvPr/>
        </p:nvSpPr>
        <p:spPr>
          <a:xfrm>
            <a:off x="695326" y="5408584"/>
            <a:ext cx="7594600" cy="1273875"/>
          </a:xfrm>
          <a:prstGeom prst="rect">
            <a:avLst/>
          </a:prstGeom>
          <a:ln>
            <a:solidFill>
              <a:schemeClr val="accent1"/>
            </a:solidFill>
          </a:ln>
        </p:spPr>
        <p:txBody>
          <a:bodyPr wrap="square">
            <a:spAutoFit/>
          </a:bodyPr>
          <a:lstStyle/>
          <a:p>
            <a:pPr>
              <a:lnSpc>
                <a:spcPct val="150000"/>
              </a:lnSpc>
            </a:pPr>
            <a:r>
              <a:rPr lang="zh-CN" altLang="en-US" b="1" dirty="0">
                <a:latin typeface="仿宋" panose="02010609060101010101" pitchFamily="49" charset="-122"/>
                <a:ea typeface="仿宋" panose="02010609060101010101" pitchFamily="49" charset="-122"/>
              </a:rPr>
              <a:t>10个直接盘块存放的容量为：10*512B = 5KB</a:t>
            </a:r>
            <a:endParaRPr lang="en-US" altLang="zh-CN" b="1" dirty="0">
              <a:latin typeface="仿宋" panose="02010609060101010101" pitchFamily="49" charset="-122"/>
              <a:ea typeface="仿宋" panose="02010609060101010101" pitchFamily="49" charset="-122"/>
            </a:endParaRPr>
          </a:p>
          <a:p>
            <a:pPr>
              <a:lnSpc>
                <a:spcPct val="150000"/>
              </a:lnSpc>
            </a:pPr>
            <a:r>
              <a:rPr lang="zh-CN" altLang="en-US" b="1" dirty="0">
                <a:solidFill>
                  <a:srgbClr val="6C0000"/>
                </a:solidFill>
                <a:latin typeface="仿宋" panose="02010609060101010101" pitchFamily="49" charset="-122"/>
                <a:ea typeface="仿宋" panose="02010609060101010101" pitchFamily="49" charset="-122"/>
              </a:rPr>
              <a:t>一个盘块中可放的盘块地址数为：512B/4B = 128</a:t>
            </a:r>
            <a:endParaRPr lang="en-US" altLang="zh-CN" b="1" dirty="0">
              <a:solidFill>
                <a:srgbClr val="6C0000"/>
              </a:solidFill>
              <a:latin typeface="仿宋" panose="02010609060101010101" pitchFamily="49" charset="-122"/>
              <a:ea typeface="仿宋" panose="02010609060101010101" pitchFamily="49" charset="-122"/>
            </a:endParaRPr>
          </a:p>
          <a:p>
            <a:pPr>
              <a:lnSpc>
                <a:spcPct val="150000"/>
              </a:lnSpc>
            </a:pPr>
            <a:r>
              <a:rPr lang="zh-CN" altLang="en-US" b="1" dirty="0">
                <a:solidFill>
                  <a:srgbClr val="6C0000"/>
                </a:solidFill>
                <a:latin typeface="仿宋" panose="02010609060101010101" pitchFamily="49" charset="-122"/>
                <a:ea typeface="仿宋" panose="02010609060101010101" pitchFamily="49" charset="-122"/>
              </a:rPr>
              <a:t>一次间接索引存放的容量为：128*512B = 64KB</a:t>
            </a:r>
            <a:endParaRPr lang="zh-CN" altLang="en-US" b="1" dirty="0">
              <a:solidFill>
                <a:srgbClr val="6C0000"/>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Effect>
                      <a14:sharpenSoften amount="25000"/>
                    </a14:imgEffect>
                  </a14:imgLayer>
                </a14:imgProps>
              </a:ext>
            </a:extLst>
          </a:blip>
          <a:stretch>
            <a:fillRect/>
          </a:stretch>
        </p:blipFill>
        <p:spPr>
          <a:xfrm>
            <a:off x="422275" y="1560492"/>
            <a:ext cx="4759326" cy="3737016"/>
          </a:xfrm>
          <a:prstGeom prst="rect">
            <a:avLst/>
          </a:prstGeom>
        </p:spPr>
      </p:pic>
      <p:sp>
        <p:nvSpPr>
          <p:cNvPr id="6" name="矩形 5"/>
          <p:cNvSpPr/>
          <p:nvPr/>
        </p:nvSpPr>
        <p:spPr>
          <a:xfrm>
            <a:off x="292101" y="426720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235200" y="1727200"/>
            <a:ext cx="533400" cy="170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9780" y="526128"/>
            <a:ext cx="7467600" cy="923330"/>
          </a:xfrm>
          <a:prstGeom prst="rect">
            <a:avLst/>
          </a:prstGeom>
          <a:ln>
            <a:solidFill>
              <a:schemeClr val="accent1"/>
            </a:solidFill>
          </a:ln>
        </p:spPr>
        <p:txBody>
          <a:bodyPr wrap="square">
            <a:spAutoFit/>
          </a:bodyPr>
          <a:lstStyle/>
          <a:p>
            <a:r>
              <a:rPr lang="zh-CN" altLang="en-US" b="1" dirty="0">
                <a:solidFill>
                  <a:srgbClr val="4D4D4D"/>
                </a:solidFill>
                <a:latin typeface="华文宋体" panose="02010600040101010101" pitchFamily="2" charset="-122"/>
                <a:ea typeface="华文宋体" panose="02010600040101010101" pitchFamily="2" charset="-122"/>
              </a:rPr>
              <a:t>在</a:t>
            </a:r>
            <a:r>
              <a:rPr lang="en-US" altLang="zh-CN" b="1" dirty="0">
                <a:solidFill>
                  <a:srgbClr val="4D4D4D"/>
                </a:solidFill>
                <a:latin typeface="华文宋体" panose="02010600040101010101" pitchFamily="2" charset="-122"/>
                <a:ea typeface="华文宋体" panose="02010600040101010101" pitchFamily="2" charset="-122"/>
              </a:rPr>
              <a:t>UNIX</a:t>
            </a:r>
            <a:r>
              <a:rPr lang="zh-CN" altLang="en-US" b="1" dirty="0">
                <a:solidFill>
                  <a:srgbClr val="4D4D4D"/>
                </a:solidFill>
                <a:latin typeface="华文宋体" panose="02010600040101010101" pitchFamily="2" charset="-122"/>
                <a:ea typeface="华文宋体" panose="02010600040101010101" pitchFamily="2" charset="-122"/>
              </a:rPr>
              <a:t>中，每个</a:t>
            </a:r>
            <a:r>
              <a:rPr lang="en-US" altLang="zh-CN" b="1" dirty="0" err="1">
                <a:solidFill>
                  <a:srgbClr val="4D4D4D"/>
                </a:solidFill>
                <a:latin typeface="华文宋体" panose="02010600040101010101" pitchFamily="2" charset="-122"/>
                <a:ea typeface="华文宋体" panose="02010600040101010101" pitchFamily="2" charset="-122"/>
              </a:rPr>
              <a:t>i</a:t>
            </a:r>
            <a:r>
              <a:rPr lang="zh-CN" altLang="en-US" b="1" dirty="0">
                <a:solidFill>
                  <a:srgbClr val="4D4D4D"/>
                </a:solidFill>
                <a:latin typeface="华文宋体" panose="02010600040101010101" pitchFamily="2" charset="-122"/>
                <a:ea typeface="华文宋体" panose="02010600040101010101" pitchFamily="2" charset="-122"/>
              </a:rPr>
              <a:t>节点中有</a:t>
            </a:r>
            <a:r>
              <a:rPr lang="en-US" altLang="zh-CN" b="1" dirty="0">
                <a:solidFill>
                  <a:srgbClr val="4D4D4D"/>
                </a:solidFill>
                <a:latin typeface="华文宋体" panose="02010600040101010101" pitchFamily="2" charset="-122"/>
                <a:ea typeface="华文宋体" panose="02010600040101010101" pitchFamily="2" charset="-122"/>
              </a:rPr>
              <a:t>10</a:t>
            </a:r>
            <a:r>
              <a:rPr lang="zh-CN" altLang="en-US" b="1" dirty="0">
                <a:solidFill>
                  <a:srgbClr val="4D4D4D"/>
                </a:solidFill>
                <a:latin typeface="华文宋体" panose="02010600040101010101" pitchFamily="2" charset="-122"/>
                <a:ea typeface="华文宋体" panose="02010600040101010101" pitchFamily="2" charset="-122"/>
              </a:rPr>
              <a:t>个直接地址和一、二、三级间接索引。若每个盘块</a:t>
            </a:r>
            <a:r>
              <a:rPr lang="en-US" altLang="zh-CN" b="1" dirty="0">
                <a:solidFill>
                  <a:srgbClr val="4D4D4D"/>
                </a:solidFill>
                <a:latin typeface="华文宋体" panose="02010600040101010101" pitchFamily="2" charset="-122"/>
                <a:ea typeface="华文宋体" panose="02010600040101010101" pitchFamily="2" charset="-122"/>
              </a:rPr>
              <a:t>512B</a:t>
            </a:r>
            <a:r>
              <a:rPr lang="zh-CN" altLang="en-US" b="1" dirty="0">
                <a:solidFill>
                  <a:srgbClr val="4D4D4D"/>
                </a:solidFill>
                <a:latin typeface="华文宋体" panose="02010600040101010101" pitchFamily="2" charset="-122"/>
                <a:ea typeface="华文宋体" panose="02010600040101010101" pitchFamily="2" charset="-122"/>
              </a:rPr>
              <a:t>，每个盘块地址</a:t>
            </a:r>
            <a:r>
              <a:rPr lang="en-US" altLang="zh-CN" b="1" dirty="0">
                <a:solidFill>
                  <a:srgbClr val="4D4D4D"/>
                </a:solidFill>
                <a:latin typeface="华文宋体" panose="02010600040101010101" pitchFamily="2" charset="-122"/>
                <a:ea typeface="华文宋体" panose="02010600040101010101" pitchFamily="2" charset="-122"/>
              </a:rPr>
              <a:t>4B</a:t>
            </a:r>
            <a:r>
              <a:rPr lang="zh-CN" altLang="en-US" b="1" dirty="0">
                <a:solidFill>
                  <a:srgbClr val="4D4D4D"/>
                </a:solidFill>
                <a:latin typeface="华文宋体" panose="02010600040101010101" pitchFamily="2" charset="-122"/>
                <a:ea typeface="华文宋体" panose="02010600040101010101" pitchFamily="2" charset="-122"/>
              </a:rPr>
              <a:t>，</a:t>
            </a:r>
            <a:endParaRPr lang="zh-CN" altLang="en-US" b="1" dirty="0">
              <a:solidFill>
                <a:srgbClr val="4D4D4D"/>
              </a:solidFill>
              <a:latin typeface="华文宋体" panose="02010600040101010101" pitchFamily="2" charset="-122"/>
              <a:ea typeface="华文宋体" panose="02010600040101010101" pitchFamily="2" charset="-122"/>
            </a:endParaRPr>
          </a:p>
          <a:p>
            <a:r>
              <a:rPr lang="zh-CN" altLang="en-US" b="1" dirty="0">
                <a:solidFill>
                  <a:srgbClr val="4D4D4D"/>
                </a:solidFill>
                <a:latin typeface="华文宋体" panose="02010600040101010101" pitchFamily="2" charset="-122"/>
                <a:ea typeface="华文宋体" panose="02010600040101010101" pitchFamily="2" charset="-122"/>
              </a:rPr>
              <a:t>则一个</a:t>
            </a:r>
            <a:r>
              <a:rPr lang="en-US" altLang="zh-CN" b="1" dirty="0">
                <a:solidFill>
                  <a:srgbClr val="4D4D4D"/>
                </a:solidFill>
                <a:latin typeface="华文宋体" panose="02010600040101010101" pitchFamily="2" charset="-122"/>
                <a:ea typeface="华文宋体" panose="02010600040101010101" pitchFamily="2" charset="-122"/>
              </a:rPr>
              <a:t>1MB</a:t>
            </a:r>
            <a:r>
              <a:rPr lang="zh-CN" altLang="en-US" b="1" dirty="0">
                <a:solidFill>
                  <a:srgbClr val="4D4D4D"/>
                </a:solidFill>
                <a:latin typeface="华文宋体" panose="02010600040101010101" pitchFamily="2" charset="-122"/>
                <a:ea typeface="华文宋体" panose="02010600040101010101" pitchFamily="2" charset="-122"/>
              </a:rPr>
              <a:t>的文件分别占用多少间接盘块？</a:t>
            </a:r>
            <a:r>
              <a:rPr lang="en-US" altLang="zh-CN" b="1" dirty="0">
                <a:solidFill>
                  <a:srgbClr val="4D4D4D"/>
                </a:solidFill>
                <a:latin typeface="华文宋体" panose="02010600040101010101" pitchFamily="2" charset="-122"/>
                <a:ea typeface="华文宋体" panose="02010600040101010101" pitchFamily="2" charset="-122"/>
              </a:rPr>
              <a:t>25MB</a:t>
            </a:r>
            <a:r>
              <a:rPr lang="zh-CN" altLang="en-US" b="1" dirty="0">
                <a:solidFill>
                  <a:srgbClr val="4D4D4D"/>
                </a:solidFill>
                <a:latin typeface="华文宋体" panose="02010600040101010101" pitchFamily="2" charset="-122"/>
                <a:ea typeface="华文宋体" panose="02010600040101010101" pitchFamily="2" charset="-122"/>
              </a:rPr>
              <a:t>的文件呢？</a:t>
            </a:r>
            <a:endParaRPr lang="zh-CN" altLang="en-US" b="1" i="0" dirty="0">
              <a:solidFill>
                <a:srgbClr val="4D4D4D"/>
              </a:solidFill>
              <a:effectLst/>
              <a:latin typeface="华文宋体" panose="02010600040101010101" pitchFamily="2" charset="-122"/>
              <a:ea typeface="华文宋体" panose="02010600040101010101" pitchFamily="2" charset="-122"/>
            </a:endParaRPr>
          </a:p>
        </p:txBody>
      </p:sp>
      <p:sp>
        <p:nvSpPr>
          <p:cNvPr id="3" name="矩形 2"/>
          <p:cNvSpPr/>
          <p:nvPr/>
        </p:nvSpPr>
        <p:spPr>
          <a:xfrm>
            <a:off x="5535612" y="3193892"/>
            <a:ext cx="3355975" cy="858377"/>
          </a:xfrm>
          <a:prstGeom prst="rect">
            <a:avLst/>
          </a:prstGeom>
          <a:ln>
            <a:solidFill>
              <a:schemeClr val="accent1"/>
            </a:solidFill>
          </a:ln>
        </p:spPr>
        <p:txBody>
          <a:bodyPr wrap="square">
            <a:spAutoFit/>
          </a:bodyPr>
          <a:lstStyle/>
          <a:p>
            <a:pPr>
              <a:lnSpc>
                <a:spcPct val="150000"/>
              </a:lnSpc>
            </a:pPr>
            <a:r>
              <a:rPr lang="zh-CN" altLang="en-US" b="1" dirty="0">
                <a:solidFill>
                  <a:srgbClr val="6C0000"/>
                </a:solidFill>
                <a:latin typeface="仿宋" panose="02010609060101010101" pitchFamily="49" charset="-122"/>
                <a:ea typeface="仿宋" panose="02010609060101010101" pitchFamily="49" charset="-122"/>
              </a:rPr>
              <a:t>二次间接索引存放的容量为：128*128*512B = 8192KB</a:t>
            </a:r>
            <a:endParaRPr lang="en-US" altLang="zh-CN" b="1" dirty="0">
              <a:solidFill>
                <a:srgbClr val="6C0000"/>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Effect>
                      <a14:sharpenSoften amount="25000"/>
                    </a14:imgEffect>
                  </a14:imgLayer>
                </a14:imgProps>
              </a:ext>
            </a:extLst>
          </a:blip>
          <a:stretch>
            <a:fillRect/>
          </a:stretch>
        </p:blipFill>
        <p:spPr>
          <a:xfrm>
            <a:off x="422275" y="1560492"/>
            <a:ext cx="4759326" cy="3737016"/>
          </a:xfrm>
          <a:prstGeom prst="rect">
            <a:avLst/>
          </a:prstGeom>
        </p:spPr>
      </p:pic>
      <p:sp>
        <p:nvSpPr>
          <p:cNvPr id="4" name="矩形 3"/>
          <p:cNvSpPr/>
          <p:nvPr/>
        </p:nvSpPr>
        <p:spPr>
          <a:xfrm>
            <a:off x="422275" y="5408584"/>
            <a:ext cx="5572125" cy="1273875"/>
          </a:xfrm>
          <a:prstGeom prst="rect">
            <a:avLst/>
          </a:prstGeom>
          <a:ln>
            <a:solidFill>
              <a:schemeClr val="accent1"/>
            </a:solidFill>
          </a:ln>
        </p:spPr>
        <p:txBody>
          <a:bodyPr wrap="square">
            <a:spAutoFit/>
          </a:bodyPr>
          <a:lstStyle/>
          <a:p>
            <a:pPr>
              <a:lnSpc>
                <a:spcPct val="150000"/>
              </a:lnSpc>
            </a:pPr>
            <a:r>
              <a:rPr lang="zh-CN" altLang="en-US" b="1" dirty="0">
                <a:latin typeface="仿宋" panose="02010609060101010101" pitchFamily="49" charset="-122"/>
                <a:ea typeface="仿宋" panose="02010609060101010101" pitchFamily="49" charset="-122"/>
              </a:rPr>
              <a:t>10个直接盘块存放的容量为：10*512B = 5KB</a:t>
            </a:r>
            <a:endParaRPr lang="en-US" altLang="zh-CN" b="1" dirty="0">
              <a:latin typeface="仿宋" panose="02010609060101010101" pitchFamily="49" charset="-122"/>
              <a:ea typeface="仿宋" panose="02010609060101010101" pitchFamily="49" charset="-122"/>
            </a:endParaRPr>
          </a:p>
          <a:p>
            <a:pPr>
              <a:lnSpc>
                <a:spcPct val="150000"/>
              </a:lnSpc>
            </a:pPr>
            <a:r>
              <a:rPr lang="zh-CN" altLang="en-US" b="1" dirty="0">
                <a:latin typeface="仿宋" panose="02010609060101010101" pitchFamily="49" charset="-122"/>
                <a:ea typeface="仿宋" panose="02010609060101010101" pitchFamily="49" charset="-122"/>
              </a:rPr>
              <a:t>一个盘块中可放的盘块地址数为：512B/4B = 128</a:t>
            </a:r>
            <a:endParaRPr lang="en-US" altLang="zh-CN" b="1" dirty="0">
              <a:latin typeface="仿宋" panose="02010609060101010101" pitchFamily="49" charset="-122"/>
              <a:ea typeface="仿宋" panose="02010609060101010101" pitchFamily="49" charset="-122"/>
            </a:endParaRPr>
          </a:p>
          <a:p>
            <a:pPr>
              <a:lnSpc>
                <a:spcPct val="150000"/>
              </a:lnSpc>
            </a:pPr>
            <a:r>
              <a:rPr lang="zh-CN" altLang="en-US" b="1" dirty="0">
                <a:latin typeface="仿宋" panose="02010609060101010101" pitchFamily="49" charset="-122"/>
                <a:ea typeface="仿宋" panose="02010609060101010101" pitchFamily="49" charset="-122"/>
              </a:rPr>
              <a:t>一次间接索引存放的容量为：128*512B = 64KB</a:t>
            </a:r>
            <a:endParaRPr lang="zh-CN" altLang="en-US" b="1" dirty="0">
              <a:latin typeface="仿宋" panose="02010609060101010101" pitchFamily="49" charset="-122"/>
              <a:ea typeface="仿宋" panose="02010609060101010101" pitchFamily="49" charset="-122"/>
            </a:endParaRPr>
          </a:p>
        </p:txBody>
      </p:sp>
      <p:sp>
        <p:nvSpPr>
          <p:cNvPr id="6" name="矩形 5"/>
          <p:cNvSpPr/>
          <p:nvPr/>
        </p:nvSpPr>
        <p:spPr>
          <a:xfrm>
            <a:off x="292101" y="4483100"/>
            <a:ext cx="838200" cy="139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238499" y="1560492"/>
            <a:ext cx="558801" cy="2147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649536" y="3429000"/>
            <a:ext cx="838200" cy="1054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3465086"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什么是文件的逻辑结构</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矩形 2"/>
          <p:cNvSpPr/>
          <p:nvPr/>
        </p:nvSpPr>
        <p:spPr>
          <a:xfrm>
            <a:off x="634403" y="1707763"/>
            <a:ext cx="7391665" cy="1823576"/>
          </a:xfrm>
          <a:prstGeom prst="rect">
            <a:avLst/>
          </a:prstGeom>
        </p:spPr>
        <p:txBody>
          <a:bodyPr wrap="square">
            <a:spAutoFit/>
          </a:bodyPr>
          <a:lstStyle/>
          <a:p>
            <a:pPr indent="266700">
              <a:lnSpc>
                <a:spcPct val="125000"/>
              </a:lnSpc>
            </a:pP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文件的</a:t>
            </a:r>
            <a:r>
              <a:rPr lang="zh-CN" altLang="zh-CN" b="1" kern="0" dirty="0">
                <a:solidFill>
                  <a:schemeClr val="tx1"/>
                </a:solidFill>
                <a:latin typeface="华文楷体" panose="02010600040101010101" pitchFamily="2" charset="-122"/>
                <a:ea typeface="华文楷体" panose="02010600040101010101" pitchFamily="2" charset="-122"/>
                <a:cs typeface="Arial" panose="020B0604020202020204" pitchFamily="34" charset="0"/>
              </a:rPr>
              <a:t>逻辑结构</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是用户可见的结构，逻辑文件从</a:t>
            </a:r>
            <a:r>
              <a:rPr lang="zh-CN" altLang="zh-CN" b="1" kern="0" dirty="0">
                <a:solidFill>
                  <a:srgbClr val="FF0000"/>
                </a:solidFill>
                <a:latin typeface="华文楷体" panose="02010600040101010101" pitchFamily="2" charset="-122"/>
                <a:ea typeface="华文楷体" panose="02010600040101010101" pitchFamily="2" charset="-122"/>
                <a:cs typeface="Arial" panose="020B0604020202020204" pitchFamily="34" charset="0"/>
              </a:rPr>
              <a:t>结构上</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分成二种形式：</a:t>
            </a:r>
            <a:endParaRPr lang="zh-CN" altLang="zh-CN" b="1" kern="100" dirty="0">
              <a:latin typeface="华文楷体" panose="02010600040101010101" pitchFamily="2" charset="-122"/>
              <a:ea typeface="华文楷体" panose="02010600040101010101" pitchFamily="2" charset="-122"/>
            </a:endParaRPr>
          </a:p>
          <a:p>
            <a:pPr marL="285750" indent="-285750">
              <a:lnSpc>
                <a:spcPct val="125000"/>
              </a:lnSpc>
              <a:buFont typeface="Wingdings" panose="05000000000000000000" pitchFamily="2" charset="2"/>
              <a:buChar char="Ø"/>
            </a:pPr>
            <a:r>
              <a:rPr lang="zh-CN" altLang="zh-CN" b="1" kern="0" dirty="0">
                <a:solidFill>
                  <a:srgbClr val="FF0000"/>
                </a:solidFill>
                <a:latin typeface="华文楷体" panose="02010600040101010101" pitchFamily="2" charset="-122"/>
                <a:ea typeface="华文楷体" panose="02010600040101010101" pitchFamily="2" charset="-122"/>
                <a:cs typeface="Arial" panose="020B0604020202020204" pitchFamily="34" charset="0"/>
              </a:rPr>
              <a:t>无结构的流式文件</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，是指对文件内信息不再划分单位，它是依次的一串字符流构成的文件。</a:t>
            </a:r>
            <a:endParaRPr lang="en-US" altLang="zh-CN" b="1" kern="100" dirty="0">
              <a:latin typeface="华文楷体" panose="02010600040101010101" pitchFamily="2" charset="-122"/>
              <a:ea typeface="华文楷体" panose="02010600040101010101" pitchFamily="2" charset="-122"/>
            </a:endParaRPr>
          </a:p>
          <a:p>
            <a:pPr marL="285750" indent="-285750">
              <a:lnSpc>
                <a:spcPct val="125000"/>
              </a:lnSpc>
              <a:buFont typeface="Wingdings" panose="05000000000000000000" pitchFamily="2" charset="2"/>
              <a:buChar char="Ø"/>
            </a:pPr>
            <a:r>
              <a:rPr lang="zh-CN" altLang="zh-CN" b="1" kern="0" dirty="0">
                <a:solidFill>
                  <a:srgbClr val="FF0000"/>
                </a:solidFill>
                <a:latin typeface="华文楷体" panose="02010600040101010101" pitchFamily="2" charset="-122"/>
                <a:ea typeface="华文楷体" panose="02010600040101010101" pitchFamily="2" charset="-122"/>
                <a:cs typeface="Arial" panose="020B0604020202020204" pitchFamily="34" charset="0"/>
              </a:rPr>
              <a:t>有结构的记录式文件</a:t>
            </a:r>
            <a:r>
              <a:rPr lang="en-US" altLang="zh-CN" b="1" kern="0" dirty="0">
                <a:solidFill>
                  <a:srgbClr val="FF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是用户把文件内的信息按逻辑上独立的含义划分信息单位，每个单位称为一个逻辑记录（简称记录）。</a:t>
            </a:r>
            <a:endParaRPr lang="zh-CN" altLang="zh-CN" b="1" kern="100" dirty="0">
              <a:latin typeface="华文楷体" panose="02010600040101010101" pitchFamily="2" charset="-122"/>
              <a:ea typeface="华文楷体" panose="02010600040101010101" pitchFamily="2" charset="-122"/>
            </a:endParaRPr>
          </a:p>
        </p:txBody>
      </p:sp>
      <p:sp>
        <p:nvSpPr>
          <p:cNvPr id="5" name="矩形 4"/>
          <p:cNvSpPr/>
          <p:nvPr/>
        </p:nvSpPr>
        <p:spPr>
          <a:xfrm>
            <a:off x="570110" y="3638915"/>
            <a:ext cx="7455958" cy="2169825"/>
          </a:xfrm>
          <a:prstGeom prst="rect">
            <a:avLst/>
          </a:prstGeom>
          <a:solidFill>
            <a:schemeClr val="bg1">
              <a:lumMod val="95000"/>
            </a:schemeClr>
          </a:solidFill>
          <a:ln>
            <a:solidFill>
              <a:srgbClr val="C00000"/>
            </a:solidFill>
          </a:ln>
        </p:spPr>
        <p:txBody>
          <a:bodyPr wrap="square">
            <a:spAutoFit/>
          </a:bodyPr>
          <a:lstStyle/>
          <a:p>
            <a:pPr indent="304800">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文件的逻辑结构应遵循下述原则：</a:t>
            </a:r>
            <a:endParaRPr lang="zh-CN" altLang="zh-CN" b="1" kern="100" dirty="0">
              <a:solidFill>
                <a:srgbClr val="6C0000"/>
              </a:solidFill>
              <a:latin typeface="华文楷体" panose="02010600040101010101" pitchFamily="2" charset="-122"/>
              <a:ea typeface="华文楷体" panose="02010600040101010101" pitchFamily="2" charset="-122"/>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当用户对文件信息进行修改操作时，逻辑结构应能尽量减少对已存储好的文件信息的变动。</a:t>
            </a:r>
            <a:endParaRPr lang="zh-CN" altLang="zh-CN" b="1" kern="100" dirty="0">
              <a:latin typeface="华文楷体" panose="02010600040101010101" pitchFamily="2" charset="-122"/>
              <a:ea typeface="华文楷体" panose="02010600040101010101" pitchFamily="2" charset="-122"/>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当用户需要对文件信息进行读取操作时，逻辑结构应使文件系统在尽可能短的时间内查找到需要查找的记录或基本信息单位。</a:t>
            </a:r>
            <a:endParaRPr lang="zh-CN" altLang="zh-CN" b="1" kern="100" dirty="0">
              <a:latin typeface="华文楷体" panose="02010600040101010101" pitchFamily="2" charset="-122"/>
              <a:ea typeface="华文楷体" panose="02010600040101010101" pitchFamily="2" charset="-122"/>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(3)</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尽可能减少文件信息存储空间的占用。</a:t>
            </a:r>
            <a:endParaRPr lang="zh-CN" altLang="zh-CN" b="1" kern="100"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9780" y="526128"/>
            <a:ext cx="7467600" cy="923330"/>
          </a:xfrm>
          <a:prstGeom prst="rect">
            <a:avLst/>
          </a:prstGeom>
          <a:ln>
            <a:solidFill>
              <a:schemeClr val="accent1"/>
            </a:solidFill>
          </a:ln>
        </p:spPr>
        <p:txBody>
          <a:bodyPr wrap="square">
            <a:spAutoFit/>
          </a:bodyPr>
          <a:lstStyle/>
          <a:p>
            <a:r>
              <a:rPr lang="zh-CN" altLang="en-US" b="1" dirty="0">
                <a:solidFill>
                  <a:srgbClr val="4D4D4D"/>
                </a:solidFill>
                <a:latin typeface="华文宋体" panose="02010600040101010101" pitchFamily="2" charset="-122"/>
                <a:ea typeface="华文宋体" panose="02010600040101010101" pitchFamily="2" charset="-122"/>
              </a:rPr>
              <a:t>在</a:t>
            </a:r>
            <a:r>
              <a:rPr lang="en-US" altLang="zh-CN" b="1" dirty="0">
                <a:solidFill>
                  <a:srgbClr val="4D4D4D"/>
                </a:solidFill>
                <a:latin typeface="华文宋体" panose="02010600040101010101" pitchFamily="2" charset="-122"/>
                <a:ea typeface="华文宋体" panose="02010600040101010101" pitchFamily="2" charset="-122"/>
              </a:rPr>
              <a:t>UNIX</a:t>
            </a:r>
            <a:r>
              <a:rPr lang="zh-CN" altLang="en-US" b="1" dirty="0">
                <a:solidFill>
                  <a:srgbClr val="4D4D4D"/>
                </a:solidFill>
                <a:latin typeface="华文宋体" panose="02010600040101010101" pitchFamily="2" charset="-122"/>
                <a:ea typeface="华文宋体" panose="02010600040101010101" pitchFamily="2" charset="-122"/>
              </a:rPr>
              <a:t>中，每个</a:t>
            </a:r>
            <a:r>
              <a:rPr lang="en-US" altLang="zh-CN" b="1" dirty="0" err="1">
                <a:solidFill>
                  <a:srgbClr val="4D4D4D"/>
                </a:solidFill>
                <a:latin typeface="华文宋体" panose="02010600040101010101" pitchFamily="2" charset="-122"/>
                <a:ea typeface="华文宋体" panose="02010600040101010101" pitchFamily="2" charset="-122"/>
              </a:rPr>
              <a:t>i</a:t>
            </a:r>
            <a:r>
              <a:rPr lang="zh-CN" altLang="en-US" b="1" dirty="0">
                <a:solidFill>
                  <a:srgbClr val="4D4D4D"/>
                </a:solidFill>
                <a:latin typeface="华文宋体" panose="02010600040101010101" pitchFamily="2" charset="-122"/>
                <a:ea typeface="华文宋体" panose="02010600040101010101" pitchFamily="2" charset="-122"/>
              </a:rPr>
              <a:t>节点中有</a:t>
            </a:r>
            <a:r>
              <a:rPr lang="en-US" altLang="zh-CN" b="1" dirty="0">
                <a:solidFill>
                  <a:srgbClr val="4D4D4D"/>
                </a:solidFill>
                <a:latin typeface="华文宋体" panose="02010600040101010101" pitchFamily="2" charset="-122"/>
                <a:ea typeface="华文宋体" panose="02010600040101010101" pitchFamily="2" charset="-122"/>
              </a:rPr>
              <a:t>10</a:t>
            </a:r>
            <a:r>
              <a:rPr lang="zh-CN" altLang="en-US" b="1" dirty="0">
                <a:solidFill>
                  <a:srgbClr val="4D4D4D"/>
                </a:solidFill>
                <a:latin typeface="华文宋体" panose="02010600040101010101" pitchFamily="2" charset="-122"/>
                <a:ea typeface="华文宋体" panose="02010600040101010101" pitchFamily="2" charset="-122"/>
              </a:rPr>
              <a:t>个直接地址和一、二、三级间接索引。若每个盘块</a:t>
            </a:r>
            <a:r>
              <a:rPr lang="en-US" altLang="zh-CN" b="1" dirty="0">
                <a:solidFill>
                  <a:srgbClr val="4D4D4D"/>
                </a:solidFill>
                <a:latin typeface="华文宋体" panose="02010600040101010101" pitchFamily="2" charset="-122"/>
                <a:ea typeface="华文宋体" panose="02010600040101010101" pitchFamily="2" charset="-122"/>
              </a:rPr>
              <a:t>512B</a:t>
            </a:r>
            <a:r>
              <a:rPr lang="zh-CN" altLang="en-US" b="1" dirty="0">
                <a:solidFill>
                  <a:srgbClr val="4D4D4D"/>
                </a:solidFill>
                <a:latin typeface="华文宋体" panose="02010600040101010101" pitchFamily="2" charset="-122"/>
                <a:ea typeface="华文宋体" panose="02010600040101010101" pitchFamily="2" charset="-122"/>
              </a:rPr>
              <a:t>，每个盘块地址</a:t>
            </a:r>
            <a:r>
              <a:rPr lang="en-US" altLang="zh-CN" b="1" dirty="0">
                <a:solidFill>
                  <a:srgbClr val="4D4D4D"/>
                </a:solidFill>
                <a:latin typeface="华文宋体" panose="02010600040101010101" pitchFamily="2" charset="-122"/>
                <a:ea typeface="华文宋体" panose="02010600040101010101" pitchFamily="2" charset="-122"/>
              </a:rPr>
              <a:t>4B</a:t>
            </a:r>
            <a:r>
              <a:rPr lang="zh-CN" altLang="en-US" b="1" dirty="0">
                <a:solidFill>
                  <a:srgbClr val="4D4D4D"/>
                </a:solidFill>
                <a:latin typeface="华文宋体" panose="02010600040101010101" pitchFamily="2" charset="-122"/>
                <a:ea typeface="华文宋体" panose="02010600040101010101" pitchFamily="2" charset="-122"/>
              </a:rPr>
              <a:t>，</a:t>
            </a:r>
            <a:endParaRPr lang="zh-CN" altLang="en-US" b="1" dirty="0">
              <a:solidFill>
                <a:srgbClr val="4D4D4D"/>
              </a:solidFill>
              <a:latin typeface="华文宋体" panose="02010600040101010101" pitchFamily="2" charset="-122"/>
              <a:ea typeface="华文宋体" panose="02010600040101010101" pitchFamily="2" charset="-122"/>
            </a:endParaRPr>
          </a:p>
          <a:p>
            <a:r>
              <a:rPr lang="zh-CN" altLang="en-US" b="1" dirty="0">
                <a:solidFill>
                  <a:srgbClr val="4D4D4D"/>
                </a:solidFill>
                <a:latin typeface="华文宋体" panose="02010600040101010101" pitchFamily="2" charset="-122"/>
                <a:ea typeface="华文宋体" panose="02010600040101010101" pitchFamily="2" charset="-122"/>
              </a:rPr>
              <a:t>则一个</a:t>
            </a:r>
            <a:r>
              <a:rPr lang="en-US" altLang="zh-CN" b="1" dirty="0">
                <a:solidFill>
                  <a:srgbClr val="4D4D4D"/>
                </a:solidFill>
                <a:latin typeface="华文宋体" panose="02010600040101010101" pitchFamily="2" charset="-122"/>
                <a:ea typeface="华文宋体" panose="02010600040101010101" pitchFamily="2" charset="-122"/>
              </a:rPr>
              <a:t>1MB</a:t>
            </a:r>
            <a:r>
              <a:rPr lang="zh-CN" altLang="en-US" b="1" dirty="0">
                <a:solidFill>
                  <a:srgbClr val="4D4D4D"/>
                </a:solidFill>
                <a:latin typeface="华文宋体" panose="02010600040101010101" pitchFamily="2" charset="-122"/>
                <a:ea typeface="华文宋体" panose="02010600040101010101" pitchFamily="2" charset="-122"/>
              </a:rPr>
              <a:t>的文件分别占用多少间接盘块？</a:t>
            </a:r>
            <a:r>
              <a:rPr lang="en-US" altLang="zh-CN" b="1" dirty="0">
                <a:solidFill>
                  <a:srgbClr val="4D4D4D"/>
                </a:solidFill>
                <a:latin typeface="华文宋体" panose="02010600040101010101" pitchFamily="2" charset="-122"/>
                <a:ea typeface="华文宋体" panose="02010600040101010101" pitchFamily="2" charset="-122"/>
              </a:rPr>
              <a:t>25MB</a:t>
            </a:r>
            <a:r>
              <a:rPr lang="zh-CN" altLang="en-US" b="1" dirty="0">
                <a:solidFill>
                  <a:srgbClr val="4D4D4D"/>
                </a:solidFill>
                <a:latin typeface="华文宋体" panose="02010600040101010101" pitchFamily="2" charset="-122"/>
                <a:ea typeface="华文宋体" panose="02010600040101010101" pitchFamily="2" charset="-122"/>
              </a:rPr>
              <a:t>的文件呢？</a:t>
            </a:r>
            <a:endParaRPr lang="zh-CN" altLang="en-US" b="1" i="0" dirty="0">
              <a:solidFill>
                <a:srgbClr val="4D4D4D"/>
              </a:solidFill>
              <a:effectLst/>
              <a:latin typeface="华文宋体" panose="02010600040101010101" pitchFamily="2" charset="-122"/>
              <a:ea typeface="华文宋体" panose="02010600040101010101" pitchFamily="2" charset="-122"/>
            </a:endParaRPr>
          </a:p>
        </p:txBody>
      </p:sp>
      <p:sp>
        <p:nvSpPr>
          <p:cNvPr id="3" name="矩形 2"/>
          <p:cNvSpPr/>
          <p:nvPr/>
        </p:nvSpPr>
        <p:spPr>
          <a:xfrm>
            <a:off x="774700" y="5513862"/>
            <a:ext cx="7594600" cy="442878"/>
          </a:xfrm>
          <a:prstGeom prst="rect">
            <a:avLst/>
          </a:prstGeom>
          <a:ln>
            <a:solidFill>
              <a:schemeClr val="accent1"/>
            </a:solidFill>
          </a:ln>
        </p:spPr>
        <p:txBody>
          <a:bodyPr wrap="square">
            <a:spAutoFit/>
          </a:bodyPr>
          <a:lstStyle/>
          <a:p>
            <a:pPr>
              <a:lnSpc>
                <a:spcPct val="150000"/>
              </a:lnSpc>
            </a:pPr>
            <a:r>
              <a:rPr lang="zh-CN" altLang="en-US" b="1" dirty="0">
                <a:solidFill>
                  <a:srgbClr val="6C0000"/>
                </a:solidFill>
                <a:latin typeface="仿宋" panose="02010609060101010101" pitchFamily="49" charset="-122"/>
                <a:ea typeface="仿宋" panose="02010609060101010101" pitchFamily="49" charset="-122"/>
              </a:rPr>
              <a:t>三次间接索引存放的容量为：128*128*128*512B = 1048576KB则： </a:t>
            </a:r>
            <a:endParaRPr lang="zh-CN" altLang="en-US" b="1" dirty="0">
              <a:solidFill>
                <a:srgbClr val="6C0000"/>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Effect>
                      <a14:sharpenSoften amount="25000"/>
                    </a14:imgEffect>
                  </a14:imgLayer>
                </a14:imgProps>
              </a:ext>
            </a:extLst>
          </a:blip>
          <a:stretch>
            <a:fillRect/>
          </a:stretch>
        </p:blipFill>
        <p:spPr>
          <a:xfrm>
            <a:off x="422275" y="1560513"/>
            <a:ext cx="4759326" cy="3737016"/>
          </a:xfrm>
          <a:prstGeom prst="rect">
            <a:avLst/>
          </a:prstGeom>
        </p:spPr>
      </p:pic>
      <p:sp>
        <p:nvSpPr>
          <p:cNvPr id="4" name="矩形 3"/>
          <p:cNvSpPr/>
          <p:nvPr/>
        </p:nvSpPr>
        <p:spPr>
          <a:xfrm>
            <a:off x="5387975" y="1886339"/>
            <a:ext cx="3540125" cy="2308324"/>
          </a:xfrm>
          <a:prstGeom prst="rect">
            <a:avLst/>
          </a:prstGeom>
          <a:ln>
            <a:solidFill>
              <a:schemeClr val="accent1"/>
            </a:solidFill>
          </a:ln>
        </p:spPr>
        <p:txBody>
          <a:bodyPr wrap="square">
            <a:spAutoFit/>
          </a:bodyPr>
          <a:lstStyle/>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10个直接盘块存放的容量为： 10*512B = 5KB</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一个盘块中可放的盘块地址数为：512B/4B = 128</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一次间接索引存放的容量为：128*512B = 64KB</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二次间接索引存放的容量为：128*128*512B = 8192KB</a:t>
            </a:r>
            <a:endParaRPr lang="en-US" altLang="zh-CN" sz="1600" b="1" dirty="0">
              <a:latin typeface="仿宋" panose="02010609060101010101" pitchFamily="49" charset="-122"/>
              <a:ea typeface="仿宋" panose="02010609060101010101" pitchFamily="49" charset="-122"/>
            </a:endParaRPr>
          </a:p>
          <a:p>
            <a:endParaRPr lang="zh-CN" altLang="en-US" sz="1600" b="1" dirty="0">
              <a:latin typeface="仿宋" panose="02010609060101010101" pitchFamily="49" charset="-122"/>
              <a:ea typeface="仿宋" panose="02010609060101010101" pitchFamily="49" charset="-122"/>
            </a:endParaRPr>
          </a:p>
        </p:txBody>
      </p:sp>
      <p:sp>
        <p:nvSpPr>
          <p:cNvPr id="6" name="矩形 5"/>
          <p:cNvSpPr/>
          <p:nvPr/>
        </p:nvSpPr>
        <p:spPr>
          <a:xfrm>
            <a:off x="292101" y="4644713"/>
            <a:ext cx="838200" cy="139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305300" y="1986400"/>
            <a:ext cx="685800" cy="168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771900" y="3802763"/>
            <a:ext cx="939800" cy="12772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9780" y="526128"/>
            <a:ext cx="7467600" cy="923330"/>
          </a:xfrm>
          <a:prstGeom prst="rect">
            <a:avLst/>
          </a:prstGeom>
          <a:ln>
            <a:solidFill>
              <a:schemeClr val="accent1"/>
            </a:solidFill>
          </a:ln>
        </p:spPr>
        <p:txBody>
          <a:bodyPr wrap="square">
            <a:spAutoFit/>
          </a:bodyPr>
          <a:lstStyle/>
          <a:p>
            <a:r>
              <a:rPr lang="zh-CN" altLang="en-US" b="1" dirty="0">
                <a:solidFill>
                  <a:srgbClr val="4D4D4D"/>
                </a:solidFill>
                <a:latin typeface="华文宋体" panose="02010600040101010101" pitchFamily="2" charset="-122"/>
                <a:ea typeface="华文宋体" panose="02010600040101010101" pitchFamily="2" charset="-122"/>
              </a:rPr>
              <a:t>在</a:t>
            </a:r>
            <a:r>
              <a:rPr lang="en-US" altLang="zh-CN" b="1" dirty="0">
                <a:solidFill>
                  <a:srgbClr val="4D4D4D"/>
                </a:solidFill>
                <a:latin typeface="华文宋体" panose="02010600040101010101" pitchFamily="2" charset="-122"/>
                <a:ea typeface="华文宋体" panose="02010600040101010101" pitchFamily="2" charset="-122"/>
              </a:rPr>
              <a:t>UNIX</a:t>
            </a:r>
            <a:r>
              <a:rPr lang="zh-CN" altLang="en-US" b="1" dirty="0">
                <a:solidFill>
                  <a:srgbClr val="4D4D4D"/>
                </a:solidFill>
                <a:latin typeface="华文宋体" panose="02010600040101010101" pitchFamily="2" charset="-122"/>
                <a:ea typeface="华文宋体" panose="02010600040101010101" pitchFamily="2" charset="-122"/>
              </a:rPr>
              <a:t>中，每个</a:t>
            </a:r>
            <a:r>
              <a:rPr lang="en-US" altLang="zh-CN" b="1" dirty="0" err="1">
                <a:solidFill>
                  <a:srgbClr val="4D4D4D"/>
                </a:solidFill>
                <a:latin typeface="华文宋体" panose="02010600040101010101" pitchFamily="2" charset="-122"/>
                <a:ea typeface="华文宋体" panose="02010600040101010101" pitchFamily="2" charset="-122"/>
              </a:rPr>
              <a:t>i</a:t>
            </a:r>
            <a:r>
              <a:rPr lang="zh-CN" altLang="en-US" b="1" dirty="0">
                <a:solidFill>
                  <a:srgbClr val="4D4D4D"/>
                </a:solidFill>
                <a:latin typeface="华文宋体" panose="02010600040101010101" pitchFamily="2" charset="-122"/>
                <a:ea typeface="华文宋体" panose="02010600040101010101" pitchFamily="2" charset="-122"/>
              </a:rPr>
              <a:t>节点中有</a:t>
            </a:r>
            <a:r>
              <a:rPr lang="en-US" altLang="zh-CN" b="1" dirty="0">
                <a:solidFill>
                  <a:srgbClr val="4D4D4D"/>
                </a:solidFill>
                <a:latin typeface="华文宋体" panose="02010600040101010101" pitchFamily="2" charset="-122"/>
                <a:ea typeface="华文宋体" panose="02010600040101010101" pitchFamily="2" charset="-122"/>
              </a:rPr>
              <a:t>10</a:t>
            </a:r>
            <a:r>
              <a:rPr lang="zh-CN" altLang="en-US" b="1" dirty="0">
                <a:solidFill>
                  <a:srgbClr val="4D4D4D"/>
                </a:solidFill>
                <a:latin typeface="华文宋体" panose="02010600040101010101" pitchFamily="2" charset="-122"/>
                <a:ea typeface="华文宋体" panose="02010600040101010101" pitchFamily="2" charset="-122"/>
              </a:rPr>
              <a:t>个直接地址和一、二、三级间接索引。若每个盘块</a:t>
            </a:r>
            <a:r>
              <a:rPr lang="en-US" altLang="zh-CN" b="1" dirty="0">
                <a:solidFill>
                  <a:srgbClr val="4D4D4D"/>
                </a:solidFill>
                <a:latin typeface="华文宋体" panose="02010600040101010101" pitchFamily="2" charset="-122"/>
                <a:ea typeface="华文宋体" panose="02010600040101010101" pitchFamily="2" charset="-122"/>
              </a:rPr>
              <a:t>512B</a:t>
            </a:r>
            <a:r>
              <a:rPr lang="zh-CN" altLang="en-US" b="1" dirty="0">
                <a:solidFill>
                  <a:srgbClr val="4D4D4D"/>
                </a:solidFill>
                <a:latin typeface="华文宋体" panose="02010600040101010101" pitchFamily="2" charset="-122"/>
                <a:ea typeface="华文宋体" panose="02010600040101010101" pitchFamily="2" charset="-122"/>
              </a:rPr>
              <a:t>，每个盘块地址</a:t>
            </a:r>
            <a:r>
              <a:rPr lang="en-US" altLang="zh-CN" b="1" dirty="0">
                <a:solidFill>
                  <a:srgbClr val="4D4D4D"/>
                </a:solidFill>
                <a:latin typeface="华文宋体" panose="02010600040101010101" pitchFamily="2" charset="-122"/>
                <a:ea typeface="华文宋体" panose="02010600040101010101" pitchFamily="2" charset="-122"/>
              </a:rPr>
              <a:t>4B</a:t>
            </a:r>
            <a:r>
              <a:rPr lang="zh-CN" altLang="en-US" b="1" dirty="0">
                <a:solidFill>
                  <a:srgbClr val="4D4D4D"/>
                </a:solidFill>
                <a:latin typeface="华文宋体" panose="02010600040101010101" pitchFamily="2" charset="-122"/>
                <a:ea typeface="华文宋体" panose="02010600040101010101" pitchFamily="2" charset="-122"/>
              </a:rPr>
              <a:t>，</a:t>
            </a:r>
            <a:endParaRPr lang="zh-CN" altLang="en-US" b="1" dirty="0">
              <a:solidFill>
                <a:srgbClr val="4D4D4D"/>
              </a:solidFill>
              <a:latin typeface="华文宋体" panose="02010600040101010101" pitchFamily="2" charset="-122"/>
              <a:ea typeface="华文宋体" panose="02010600040101010101" pitchFamily="2" charset="-122"/>
            </a:endParaRPr>
          </a:p>
          <a:p>
            <a:r>
              <a:rPr lang="zh-CN" altLang="en-US" b="1" dirty="0">
                <a:solidFill>
                  <a:srgbClr val="4D4D4D"/>
                </a:solidFill>
                <a:latin typeface="华文宋体" panose="02010600040101010101" pitchFamily="2" charset="-122"/>
                <a:ea typeface="华文宋体" panose="02010600040101010101" pitchFamily="2" charset="-122"/>
              </a:rPr>
              <a:t>则一个</a:t>
            </a:r>
            <a:r>
              <a:rPr lang="en-US" altLang="zh-CN" b="1" dirty="0">
                <a:solidFill>
                  <a:srgbClr val="4D4D4D"/>
                </a:solidFill>
                <a:latin typeface="华文宋体" panose="02010600040101010101" pitchFamily="2" charset="-122"/>
                <a:ea typeface="华文宋体" panose="02010600040101010101" pitchFamily="2" charset="-122"/>
              </a:rPr>
              <a:t>1MB</a:t>
            </a:r>
            <a:r>
              <a:rPr lang="zh-CN" altLang="en-US" b="1" dirty="0">
                <a:solidFill>
                  <a:srgbClr val="4D4D4D"/>
                </a:solidFill>
                <a:latin typeface="华文宋体" panose="02010600040101010101" pitchFamily="2" charset="-122"/>
                <a:ea typeface="华文宋体" panose="02010600040101010101" pitchFamily="2" charset="-122"/>
              </a:rPr>
              <a:t>的文件分别占用多少间接盘块？</a:t>
            </a:r>
            <a:r>
              <a:rPr lang="en-US" altLang="zh-CN" b="1" dirty="0">
                <a:solidFill>
                  <a:srgbClr val="4D4D4D"/>
                </a:solidFill>
                <a:latin typeface="华文宋体" panose="02010600040101010101" pitchFamily="2" charset="-122"/>
                <a:ea typeface="华文宋体" panose="02010600040101010101" pitchFamily="2" charset="-122"/>
              </a:rPr>
              <a:t>25MB</a:t>
            </a:r>
            <a:r>
              <a:rPr lang="zh-CN" altLang="en-US" b="1" dirty="0">
                <a:solidFill>
                  <a:srgbClr val="4D4D4D"/>
                </a:solidFill>
                <a:latin typeface="华文宋体" panose="02010600040101010101" pitchFamily="2" charset="-122"/>
                <a:ea typeface="华文宋体" panose="02010600040101010101" pitchFamily="2" charset="-122"/>
              </a:rPr>
              <a:t>的文件呢？</a:t>
            </a:r>
            <a:endParaRPr lang="zh-CN" altLang="en-US" b="1" i="0" dirty="0">
              <a:solidFill>
                <a:srgbClr val="4D4D4D"/>
              </a:solidFill>
              <a:effectLst/>
              <a:latin typeface="华文宋体" panose="02010600040101010101" pitchFamily="2" charset="-122"/>
              <a:ea typeface="华文宋体" panose="02010600040101010101" pitchFamily="2" charset="-122"/>
            </a:endParaRPr>
          </a:p>
        </p:txBody>
      </p:sp>
      <p:sp>
        <p:nvSpPr>
          <p:cNvPr id="3" name="矩形 2"/>
          <p:cNvSpPr/>
          <p:nvPr/>
        </p:nvSpPr>
        <p:spPr>
          <a:xfrm>
            <a:off x="927101" y="5538360"/>
            <a:ext cx="7010399" cy="858377"/>
          </a:xfrm>
          <a:prstGeom prst="rect">
            <a:avLst/>
          </a:prstGeom>
          <a:ln>
            <a:solidFill>
              <a:schemeClr val="accent1"/>
            </a:solidFill>
          </a:ln>
        </p:spPr>
        <p:txBody>
          <a:bodyPr wrap="square">
            <a:spAutoFit/>
          </a:bodyPr>
          <a:lstStyle/>
          <a:p>
            <a:pPr>
              <a:lnSpc>
                <a:spcPct val="150000"/>
              </a:lnSpc>
            </a:pPr>
            <a:r>
              <a:rPr lang="zh-CN" altLang="en-US" b="1" dirty="0">
                <a:solidFill>
                  <a:srgbClr val="6C0000"/>
                </a:solidFill>
                <a:latin typeface="仿宋" panose="02010609060101010101" pitchFamily="49" charset="-122"/>
                <a:ea typeface="仿宋" panose="02010609060101010101" pitchFamily="49" charset="-122"/>
              </a:rPr>
              <a:t>1MB为1024KB，1024KB-64KB-5KB=955KB，955×1024B/512B=1910，所以1MB的文件分别占用128个一次间接盘块和1910个二次间接盘块。</a:t>
            </a:r>
            <a:endParaRPr lang="zh-CN" altLang="en-US" b="1" dirty="0">
              <a:solidFill>
                <a:srgbClr val="6C0000"/>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Effect>
                      <a14:sharpenSoften amount="25000"/>
                    </a14:imgEffect>
                  </a14:imgLayer>
                </a14:imgProps>
              </a:ext>
            </a:extLst>
          </a:blip>
          <a:stretch>
            <a:fillRect/>
          </a:stretch>
        </p:blipFill>
        <p:spPr>
          <a:xfrm>
            <a:off x="422275" y="1560513"/>
            <a:ext cx="4759326" cy="3737016"/>
          </a:xfrm>
          <a:prstGeom prst="rect">
            <a:avLst/>
          </a:prstGeom>
        </p:spPr>
      </p:pic>
      <p:sp>
        <p:nvSpPr>
          <p:cNvPr id="4" name="矩形 3"/>
          <p:cNvSpPr/>
          <p:nvPr/>
        </p:nvSpPr>
        <p:spPr>
          <a:xfrm>
            <a:off x="5181601" y="1697930"/>
            <a:ext cx="3756025" cy="2554545"/>
          </a:xfrm>
          <a:prstGeom prst="rect">
            <a:avLst/>
          </a:prstGeom>
          <a:ln>
            <a:solidFill>
              <a:schemeClr val="accent1"/>
            </a:solidFill>
          </a:ln>
        </p:spPr>
        <p:txBody>
          <a:bodyPr wrap="square">
            <a:spAutoFit/>
          </a:bodyPr>
          <a:lstStyle/>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10个直接盘块存放的容量为： 10*512B = 5KB</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一个盘块中可放的盘块地址数为：512B/4B = 128</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一次间接索引存放的容量为：128*512B = 64KB</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二次间接索引存放的容量为：128*128*512B = 8192KB</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三次间接索引存放的容量为：128*128*128*512B = 1048576KB </a:t>
            </a:r>
            <a:endParaRPr lang="zh-CN" altLang="en-US" sz="1600" b="1" dirty="0">
              <a:latin typeface="仿宋" panose="02010609060101010101" pitchFamily="49" charset="-122"/>
              <a:ea typeface="仿宋" panose="02010609060101010101" pitchFamily="49" charset="-122"/>
            </a:endParaRPr>
          </a:p>
        </p:txBody>
      </p:sp>
      <p:sp>
        <p:nvSpPr>
          <p:cNvPr id="9" name="矩形 8"/>
          <p:cNvSpPr/>
          <p:nvPr/>
        </p:nvSpPr>
        <p:spPr>
          <a:xfrm>
            <a:off x="1295401" y="1697930"/>
            <a:ext cx="495299" cy="1515170"/>
          </a:xfrm>
          <a:prstGeom prst="rect">
            <a:avLst/>
          </a:prstGeom>
          <a:solidFill>
            <a:srgbClr val="C0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19339" y="2002183"/>
            <a:ext cx="482599" cy="1337917"/>
          </a:xfrm>
          <a:prstGeom prst="rect">
            <a:avLst/>
          </a:prstGeom>
          <a:solidFill>
            <a:srgbClr val="C0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01209" y="1875183"/>
            <a:ext cx="482599" cy="1071217"/>
          </a:xfrm>
          <a:prstGeom prst="rect">
            <a:avLst/>
          </a:prstGeom>
          <a:solidFill>
            <a:srgbClr val="C0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9780" y="526128"/>
            <a:ext cx="7467600" cy="923330"/>
          </a:xfrm>
          <a:prstGeom prst="rect">
            <a:avLst/>
          </a:prstGeom>
          <a:ln>
            <a:solidFill>
              <a:schemeClr val="accent1"/>
            </a:solidFill>
          </a:ln>
        </p:spPr>
        <p:txBody>
          <a:bodyPr wrap="square">
            <a:spAutoFit/>
          </a:bodyPr>
          <a:lstStyle/>
          <a:p>
            <a:r>
              <a:rPr lang="zh-CN" altLang="en-US" b="1" dirty="0">
                <a:solidFill>
                  <a:srgbClr val="4D4D4D"/>
                </a:solidFill>
                <a:latin typeface="华文宋体" panose="02010600040101010101" pitchFamily="2" charset="-122"/>
                <a:ea typeface="华文宋体" panose="02010600040101010101" pitchFamily="2" charset="-122"/>
              </a:rPr>
              <a:t>在</a:t>
            </a:r>
            <a:r>
              <a:rPr lang="en-US" altLang="zh-CN" b="1" dirty="0">
                <a:solidFill>
                  <a:srgbClr val="4D4D4D"/>
                </a:solidFill>
                <a:latin typeface="华文宋体" panose="02010600040101010101" pitchFamily="2" charset="-122"/>
                <a:ea typeface="华文宋体" panose="02010600040101010101" pitchFamily="2" charset="-122"/>
              </a:rPr>
              <a:t>UNIX</a:t>
            </a:r>
            <a:r>
              <a:rPr lang="zh-CN" altLang="en-US" b="1" dirty="0">
                <a:solidFill>
                  <a:srgbClr val="4D4D4D"/>
                </a:solidFill>
                <a:latin typeface="华文宋体" panose="02010600040101010101" pitchFamily="2" charset="-122"/>
                <a:ea typeface="华文宋体" panose="02010600040101010101" pitchFamily="2" charset="-122"/>
              </a:rPr>
              <a:t>中，每个</a:t>
            </a:r>
            <a:r>
              <a:rPr lang="en-US" altLang="zh-CN" b="1" dirty="0" err="1">
                <a:solidFill>
                  <a:srgbClr val="4D4D4D"/>
                </a:solidFill>
                <a:latin typeface="华文宋体" panose="02010600040101010101" pitchFamily="2" charset="-122"/>
                <a:ea typeface="华文宋体" panose="02010600040101010101" pitchFamily="2" charset="-122"/>
              </a:rPr>
              <a:t>i</a:t>
            </a:r>
            <a:r>
              <a:rPr lang="zh-CN" altLang="en-US" b="1" dirty="0">
                <a:solidFill>
                  <a:srgbClr val="4D4D4D"/>
                </a:solidFill>
                <a:latin typeface="华文宋体" panose="02010600040101010101" pitchFamily="2" charset="-122"/>
                <a:ea typeface="华文宋体" panose="02010600040101010101" pitchFamily="2" charset="-122"/>
              </a:rPr>
              <a:t>节点中有</a:t>
            </a:r>
            <a:r>
              <a:rPr lang="en-US" altLang="zh-CN" b="1" dirty="0">
                <a:solidFill>
                  <a:srgbClr val="4D4D4D"/>
                </a:solidFill>
                <a:latin typeface="华文宋体" panose="02010600040101010101" pitchFamily="2" charset="-122"/>
                <a:ea typeface="华文宋体" panose="02010600040101010101" pitchFamily="2" charset="-122"/>
              </a:rPr>
              <a:t>10</a:t>
            </a:r>
            <a:r>
              <a:rPr lang="zh-CN" altLang="en-US" b="1" dirty="0">
                <a:solidFill>
                  <a:srgbClr val="4D4D4D"/>
                </a:solidFill>
                <a:latin typeface="华文宋体" panose="02010600040101010101" pitchFamily="2" charset="-122"/>
                <a:ea typeface="华文宋体" panose="02010600040101010101" pitchFamily="2" charset="-122"/>
              </a:rPr>
              <a:t>个直接地址和一、二、三级间接索引。若每个盘块</a:t>
            </a:r>
            <a:r>
              <a:rPr lang="en-US" altLang="zh-CN" b="1" dirty="0">
                <a:solidFill>
                  <a:srgbClr val="4D4D4D"/>
                </a:solidFill>
                <a:latin typeface="华文宋体" panose="02010600040101010101" pitchFamily="2" charset="-122"/>
                <a:ea typeface="华文宋体" panose="02010600040101010101" pitchFamily="2" charset="-122"/>
              </a:rPr>
              <a:t>512B</a:t>
            </a:r>
            <a:r>
              <a:rPr lang="zh-CN" altLang="en-US" b="1" dirty="0">
                <a:solidFill>
                  <a:srgbClr val="4D4D4D"/>
                </a:solidFill>
                <a:latin typeface="华文宋体" panose="02010600040101010101" pitchFamily="2" charset="-122"/>
                <a:ea typeface="华文宋体" panose="02010600040101010101" pitchFamily="2" charset="-122"/>
              </a:rPr>
              <a:t>，每个盘块地址</a:t>
            </a:r>
            <a:r>
              <a:rPr lang="en-US" altLang="zh-CN" b="1" dirty="0">
                <a:solidFill>
                  <a:srgbClr val="4D4D4D"/>
                </a:solidFill>
                <a:latin typeface="华文宋体" panose="02010600040101010101" pitchFamily="2" charset="-122"/>
                <a:ea typeface="华文宋体" panose="02010600040101010101" pitchFamily="2" charset="-122"/>
              </a:rPr>
              <a:t>4B</a:t>
            </a:r>
            <a:r>
              <a:rPr lang="zh-CN" altLang="en-US" b="1" dirty="0">
                <a:solidFill>
                  <a:srgbClr val="4D4D4D"/>
                </a:solidFill>
                <a:latin typeface="华文宋体" panose="02010600040101010101" pitchFamily="2" charset="-122"/>
                <a:ea typeface="华文宋体" panose="02010600040101010101" pitchFamily="2" charset="-122"/>
              </a:rPr>
              <a:t>，</a:t>
            </a:r>
            <a:endParaRPr lang="zh-CN" altLang="en-US" b="1" dirty="0">
              <a:solidFill>
                <a:srgbClr val="4D4D4D"/>
              </a:solidFill>
              <a:latin typeface="华文宋体" panose="02010600040101010101" pitchFamily="2" charset="-122"/>
              <a:ea typeface="华文宋体" panose="02010600040101010101" pitchFamily="2" charset="-122"/>
            </a:endParaRPr>
          </a:p>
          <a:p>
            <a:r>
              <a:rPr lang="zh-CN" altLang="en-US" b="1" dirty="0">
                <a:solidFill>
                  <a:srgbClr val="4D4D4D"/>
                </a:solidFill>
                <a:latin typeface="华文宋体" panose="02010600040101010101" pitchFamily="2" charset="-122"/>
                <a:ea typeface="华文宋体" panose="02010600040101010101" pitchFamily="2" charset="-122"/>
              </a:rPr>
              <a:t>则一个</a:t>
            </a:r>
            <a:r>
              <a:rPr lang="en-US" altLang="zh-CN" b="1" dirty="0">
                <a:solidFill>
                  <a:srgbClr val="4D4D4D"/>
                </a:solidFill>
                <a:latin typeface="华文宋体" panose="02010600040101010101" pitchFamily="2" charset="-122"/>
                <a:ea typeface="华文宋体" panose="02010600040101010101" pitchFamily="2" charset="-122"/>
              </a:rPr>
              <a:t>1MB</a:t>
            </a:r>
            <a:r>
              <a:rPr lang="zh-CN" altLang="en-US" b="1" dirty="0">
                <a:solidFill>
                  <a:srgbClr val="4D4D4D"/>
                </a:solidFill>
                <a:latin typeface="华文宋体" panose="02010600040101010101" pitchFamily="2" charset="-122"/>
                <a:ea typeface="华文宋体" panose="02010600040101010101" pitchFamily="2" charset="-122"/>
              </a:rPr>
              <a:t>的文件分别占用多少间接盘块？</a:t>
            </a:r>
            <a:r>
              <a:rPr lang="en-US" altLang="zh-CN" b="1" dirty="0">
                <a:solidFill>
                  <a:srgbClr val="4D4D4D"/>
                </a:solidFill>
                <a:latin typeface="华文宋体" panose="02010600040101010101" pitchFamily="2" charset="-122"/>
                <a:ea typeface="华文宋体" panose="02010600040101010101" pitchFamily="2" charset="-122"/>
              </a:rPr>
              <a:t>25MB</a:t>
            </a:r>
            <a:r>
              <a:rPr lang="zh-CN" altLang="en-US" b="1" dirty="0">
                <a:solidFill>
                  <a:srgbClr val="4D4D4D"/>
                </a:solidFill>
                <a:latin typeface="华文宋体" panose="02010600040101010101" pitchFamily="2" charset="-122"/>
                <a:ea typeface="华文宋体" panose="02010600040101010101" pitchFamily="2" charset="-122"/>
              </a:rPr>
              <a:t>的文件呢？</a:t>
            </a:r>
            <a:endParaRPr lang="zh-CN" altLang="en-US" b="1" i="0" dirty="0">
              <a:solidFill>
                <a:srgbClr val="4D4D4D"/>
              </a:solidFill>
              <a:effectLst/>
              <a:latin typeface="华文宋体" panose="02010600040101010101" pitchFamily="2" charset="-122"/>
              <a:ea typeface="华文宋体" panose="02010600040101010101" pitchFamily="2" charset="-122"/>
            </a:endParaRPr>
          </a:p>
        </p:txBody>
      </p:sp>
      <p:sp>
        <p:nvSpPr>
          <p:cNvPr id="3" name="矩形 2"/>
          <p:cNvSpPr/>
          <p:nvPr/>
        </p:nvSpPr>
        <p:spPr>
          <a:xfrm>
            <a:off x="774700" y="5475265"/>
            <a:ext cx="7594600" cy="1273875"/>
          </a:xfrm>
          <a:prstGeom prst="rect">
            <a:avLst/>
          </a:prstGeom>
          <a:ln>
            <a:solidFill>
              <a:schemeClr val="accent1"/>
            </a:solidFill>
          </a:ln>
        </p:spPr>
        <p:txBody>
          <a:bodyPr wrap="square">
            <a:spAutoFit/>
          </a:bodyPr>
          <a:lstStyle/>
          <a:p>
            <a:pPr>
              <a:lnSpc>
                <a:spcPct val="150000"/>
              </a:lnSpc>
            </a:pPr>
            <a:r>
              <a:rPr lang="zh-CN" altLang="en-US" b="1" dirty="0">
                <a:solidFill>
                  <a:srgbClr val="6C0000"/>
                </a:solidFill>
                <a:latin typeface="仿宋" panose="02010609060101010101" pitchFamily="49" charset="-122"/>
                <a:ea typeface="仿宋" panose="02010609060101010101" pitchFamily="49" charset="-122"/>
              </a:rPr>
              <a:t>25MB为：25×1024KB--64KB-5KB-8192KB=17339KB,  17339×1024B/512B=34678  所以25MB的文件分别占用128个一次间接盘块和128^2=16384个二次间接盘块，     34678个三次间接盘块. </a:t>
            </a:r>
            <a:endParaRPr lang="zh-CN" altLang="en-US" b="1" dirty="0">
              <a:solidFill>
                <a:srgbClr val="6C0000"/>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Effect>
                      <a14:sharpenSoften amount="25000"/>
                    </a14:imgEffect>
                  </a14:imgLayer>
                </a14:imgProps>
              </a:ext>
            </a:extLst>
          </a:blip>
          <a:stretch>
            <a:fillRect/>
          </a:stretch>
        </p:blipFill>
        <p:spPr>
          <a:xfrm>
            <a:off x="422275" y="1560513"/>
            <a:ext cx="4759326" cy="3737016"/>
          </a:xfrm>
          <a:prstGeom prst="rect">
            <a:avLst/>
          </a:prstGeom>
        </p:spPr>
      </p:pic>
      <p:sp>
        <p:nvSpPr>
          <p:cNvPr id="4" name="矩形 3"/>
          <p:cNvSpPr/>
          <p:nvPr/>
        </p:nvSpPr>
        <p:spPr>
          <a:xfrm>
            <a:off x="5181601" y="1697930"/>
            <a:ext cx="3756025" cy="2554545"/>
          </a:xfrm>
          <a:prstGeom prst="rect">
            <a:avLst/>
          </a:prstGeom>
          <a:ln>
            <a:solidFill>
              <a:schemeClr val="accent1"/>
            </a:solidFill>
          </a:ln>
        </p:spPr>
        <p:txBody>
          <a:bodyPr wrap="square">
            <a:spAutoFit/>
          </a:bodyPr>
          <a:lstStyle/>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10个直接盘块存放的容量为： 10*512B = 5KB</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一个盘块中可放的盘块地址数为：512B/4B = 128</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一次间接索引存放的容量为：128*512B = 64KB</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二次间接索引存放的容量为：128*128*512B = 8192KB</a:t>
            </a:r>
            <a:endParaRPr lang="en-US" altLang="zh-CN" sz="1600" b="1"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b="1" dirty="0">
                <a:latin typeface="仿宋" panose="02010609060101010101" pitchFamily="49" charset="-122"/>
                <a:ea typeface="仿宋" panose="02010609060101010101" pitchFamily="49" charset="-122"/>
              </a:rPr>
              <a:t>三次间接索引存放的容量为：128*128*128*512B = 1048576KB </a:t>
            </a:r>
            <a:endParaRPr lang="zh-CN" altLang="en-US" sz="1600" b="1" dirty="0">
              <a:latin typeface="仿宋" panose="02010609060101010101" pitchFamily="49" charset="-122"/>
              <a:ea typeface="仿宋" panose="02010609060101010101" pitchFamily="49" charset="-122"/>
            </a:endParaRPr>
          </a:p>
        </p:txBody>
      </p:sp>
      <p:sp>
        <p:nvSpPr>
          <p:cNvPr id="6" name="矩形 5"/>
          <p:cNvSpPr/>
          <p:nvPr/>
        </p:nvSpPr>
        <p:spPr>
          <a:xfrm>
            <a:off x="5181601" y="4306460"/>
            <a:ext cx="3832225" cy="1011367"/>
          </a:xfrm>
          <a:prstGeom prst="rect">
            <a:avLst/>
          </a:prstGeom>
          <a:ln>
            <a:solidFill>
              <a:schemeClr val="accent1"/>
            </a:solidFill>
          </a:ln>
        </p:spPr>
        <p:txBody>
          <a:bodyPr wrap="square">
            <a:spAutoFit/>
          </a:bodyPr>
          <a:lstStyle/>
          <a:p>
            <a:pPr>
              <a:lnSpc>
                <a:spcPct val="150000"/>
              </a:lnSpc>
            </a:pPr>
            <a:r>
              <a:rPr lang="zh-CN" altLang="en-US" sz="1400" b="1" dirty="0">
                <a:latin typeface="仿宋" panose="02010609060101010101" pitchFamily="49" charset="-122"/>
                <a:ea typeface="仿宋" panose="02010609060101010101" pitchFamily="49" charset="-122"/>
              </a:rPr>
              <a:t>1MB为1024KB，1024KB-64KB-5KB=955KB，955×1024B/512B=1910，所以1MB的文件分别占用128个一次间接盘块和1910个二次间接盘块。</a:t>
            </a:r>
            <a:endParaRPr lang="zh-CN" altLang="en-US" sz="1400" b="1" dirty="0">
              <a:latin typeface="仿宋" panose="02010609060101010101" pitchFamily="49" charset="-122"/>
              <a:ea typeface="仿宋" panose="02010609060101010101" pitchFamily="49" charset="-122"/>
            </a:endParaRPr>
          </a:p>
        </p:txBody>
      </p:sp>
      <p:sp>
        <p:nvSpPr>
          <p:cNvPr id="7" name="矩形 6"/>
          <p:cNvSpPr/>
          <p:nvPr/>
        </p:nvSpPr>
        <p:spPr>
          <a:xfrm>
            <a:off x="1295401" y="1697930"/>
            <a:ext cx="495299" cy="1515170"/>
          </a:xfrm>
          <a:prstGeom prst="rect">
            <a:avLst/>
          </a:prstGeom>
          <a:solidFill>
            <a:srgbClr val="C0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06639" y="1850330"/>
            <a:ext cx="495299" cy="1515170"/>
          </a:xfrm>
          <a:prstGeom prst="rect">
            <a:avLst/>
          </a:prstGeom>
          <a:solidFill>
            <a:srgbClr val="C0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38501" y="1850330"/>
            <a:ext cx="495299" cy="1515170"/>
          </a:xfrm>
          <a:prstGeom prst="rect">
            <a:avLst/>
          </a:prstGeom>
          <a:solidFill>
            <a:srgbClr val="C0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387851" y="2332930"/>
            <a:ext cx="495299" cy="1096070"/>
          </a:xfrm>
          <a:prstGeom prst="rect">
            <a:avLst/>
          </a:prstGeom>
          <a:solidFill>
            <a:srgbClr val="C0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72661" y="996554"/>
            <a:ext cx="8871339"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假设一个磁盘组共有</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100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个柱面，每个柱面有</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8</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个磁道（表示有</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8</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个盘面），每个盘面</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被分成</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4</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个扇区。若逻辑记录的大小与扇区大小一致，柱面、磁道、扇区的编号均从“</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开始，</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现用字长为</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16</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位的</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200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个字</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字～</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199</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字</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组成位示图来指示磁盘空间的使用</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情况。请问：</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 </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文件系统发现位示图中</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15</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字、</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7</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位为</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0</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而准备分配给某一记录时，该记录会</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存放到磁盘的哪一块上</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此块的物理位置</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柱面号，磁头号和扇区号</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如何</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 </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(2)</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删除文件时要归还存储空间，</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56</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柱面</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6</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磁道</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3</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扇区的块就变成了空闲块，</a:t>
            </a:r>
            <a:endPar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此时，位示图中几字几位应由</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1</a:t>
            </a:r>
            <a:r>
              <a:rPr kumimoji="0" lang="zh-CN" altLang="en-US"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改为</a:t>
            </a:r>
            <a: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t>0?</a:t>
            </a:r>
            <a:b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br>
            <a:br>
              <a:rPr kumimoji="0" lang="en-US" altLang="zh-CN" sz="1600" b="1" i="0" u="none" strike="noStrike" cap="none" normalizeH="0" baseline="0" dirty="0">
                <a:ln>
                  <a:noFill/>
                </a:ln>
                <a:solidFill>
                  <a:srgbClr val="000000"/>
                </a:solidFill>
                <a:effectLst/>
                <a:latin typeface="仿宋" panose="02010609060101010101" pitchFamily="49" charset="-122"/>
                <a:ea typeface="仿宋" panose="02010609060101010101" pitchFamily="49" charset="-122"/>
                <a:cs typeface="宋体" panose="02010600030101010101" pitchFamily="2" charset="-122"/>
              </a:rPr>
            </a:br>
            <a:endParaRPr kumimoji="0" lang="en-US" altLang="zh-CN" sz="16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6925" y="3678010"/>
            <a:ext cx="4576692" cy="3179990"/>
          </a:xfrm>
          <a:prstGeom prst="rect">
            <a:avLst/>
          </a:prstGeom>
        </p:spPr>
      </p:pic>
      <p:sp>
        <p:nvSpPr>
          <p:cNvPr id="3" name="文本框 2"/>
          <p:cNvSpPr txBox="1"/>
          <p:nvPr/>
        </p:nvSpPr>
        <p:spPr>
          <a:xfrm>
            <a:off x="631369" y="336034"/>
            <a:ext cx="994183" cy="369332"/>
          </a:xfrm>
          <a:prstGeom prst="rect">
            <a:avLst/>
          </a:prstGeom>
          <a:noFill/>
        </p:spPr>
        <p:txBody>
          <a:bodyPr wrap="none" rtlCol="0">
            <a:spAutoFit/>
          </a:bodyPr>
          <a:lstStyle/>
          <a:p>
            <a:r>
              <a:rPr lang="zh-CN" altLang="en-US" b="1" dirty="0">
                <a:solidFill>
                  <a:schemeClr val="bg1"/>
                </a:solidFill>
              </a:rPr>
              <a:t>思考题</a:t>
            </a:r>
            <a:r>
              <a:rPr lang="en-US" altLang="zh-CN" b="1" dirty="0">
                <a:solidFill>
                  <a:schemeClr val="bg1"/>
                </a:solidFill>
              </a:rPr>
              <a:t>2</a:t>
            </a:r>
            <a:endParaRPr lang="zh-CN" altLang="en-US" b="1"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 y="831456"/>
            <a:ext cx="8414658" cy="3970318"/>
          </a:xfrm>
          <a:prstGeom prst="rect">
            <a:avLst/>
          </a:prstGeom>
        </p:spPr>
        <p:txBody>
          <a:bodyPr wrap="square">
            <a:spAutoFit/>
          </a:bodyPr>
          <a:lstStyle/>
          <a:p>
            <a:r>
              <a:rPr lang="zh-CN" altLang="en-US" b="1" dirty="0">
                <a:solidFill>
                  <a:srgbClr val="000000"/>
                </a:solidFill>
                <a:latin typeface="仿宋" panose="02010609060101010101" pitchFamily="49" charset="-122"/>
                <a:ea typeface="仿宋" panose="02010609060101010101" pitchFamily="49" charset="-122"/>
                <a:cs typeface="宋体" panose="02010600030101010101" pitchFamily="2" charset="-122"/>
              </a:rPr>
              <a:t>答案：</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块号＝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15×</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字长</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15×16+7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247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柱面号＝［块号／每柱面扇区数］＝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[247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(8×4)]</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磁头号＝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块号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每柱面扇区数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／每盘面扇区数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(247 mod 32)</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4]</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5</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扇区号＝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块号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每柱面扇区数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每盘面扇区数＝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(247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 32)</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 4</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3</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所以该记录会存放在</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247</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块上，即在</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7</a:t>
            </a:r>
            <a:r>
              <a:rPr lang="zh-CN" altLang="en-US" b="1" dirty="0">
                <a:solidFill>
                  <a:srgbClr val="000000"/>
                </a:solidFill>
                <a:latin typeface="仿宋" panose="02010609060101010101" pitchFamily="49" charset="-122"/>
                <a:ea typeface="仿宋" panose="02010609060101010101" pitchFamily="49" charset="-122"/>
                <a:cs typeface="宋体" panose="02010600030101010101" pitchFamily="2" charset="-122"/>
              </a:rPr>
              <a:t>号</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柱面，</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5</a:t>
            </a:r>
            <a:r>
              <a:rPr lang="zh-CN" altLang="en-US" b="1" dirty="0">
                <a:solidFill>
                  <a:srgbClr val="000000"/>
                </a:solidFill>
                <a:latin typeface="仿宋" panose="02010609060101010101" pitchFamily="49" charset="-122"/>
                <a:ea typeface="仿宋" panose="02010609060101010101" pitchFamily="49" charset="-122"/>
                <a:cs typeface="宋体" panose="02010600030101010101" pitchFamily="2" charset="-122"/>
              </a:rPr>
              <a:t>号</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磁头</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,3</a:t>
            </a:r>
            <a:r>
              <a:rPr lang="zh-CN" altLang="en-US" b="1" dirty="0">
                <a:solidFill>
                  <a:srgbClr val="000000"/>
                </a:solidFill>
                <a:latin typeface="仿宋" panose="02010609060101010101" pitchFamily="49" charset="-122"/>
                <a:ea typeface="仿宋" panose="02010609060101010101" pitchFamily="49" charset="-122"/>
                <a:cs typeface="宋体" panose="02010600030101010101" pitchFamily="2" charset="-122"/>
              </a:rPr>
              <a:t>号</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扇区上。</a:t>
            </a:r>
            <a:b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b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(2)</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块号＝柱面号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每柱面扇区数＋磁头号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每盘面扇区数</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扇区号＝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56×(8×4)</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6×4+3</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1819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字号＝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块号／字长</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[1819</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16]</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113</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位号＝块号</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字长＝</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1819</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mod 16=11</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a:t>
            </a:r>
            <a:endPar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   </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所以位示图中</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113</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字</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11</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位应由</a:t>
            </a:r>
            <a: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1</a:t>
            </a:r>
            <a:r>
              <a:rPr lang="zh-CN"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t>变成０。</a:t>
            </a:r>
            <a:br>
              <a:rPr lang="en-US" altLang="zh-CN" b="1" dirty="0">
                <a:solidFill>
                  <a:srgbClr val="000000"/>
                </a:solidFill>
                <a:latin typeface="仿宋" panose="02010609060101010101" pitchFamily="49" charset="-122"/>
                <a:ea typeface="仿宋" panose="02010609060101010101" pitchFamily="49" charset="-122"/>
                <a:cs typeface="宋体" panose="02010600030101010101" pitchFamily="2" charset="-122"/>
              </a:rPr>
            </a:br>
            <a:endParaRPr lang="zh-CN" altLang="en-US" b="1" dirty="0">
              <a:latin typeface="仿宋" panose="02010609060101010101" pitchFamily="49" charset="-122"/>
              <a:ea typeface="仿宋"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95555"/>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文件的逻辑结构</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1</a:t>
            </a:r>
            <a:r>
              <a:rPr lang="zh-CN" altLang="en-US" sz="2000" dirty="0">
                <a:solidFill>
                  <a:srgbClr val="0C0CC6"/>
                </a:solidFill>
                <a:latin typeface="华文楷体" panose="02010600040101010101" pitchFamily="2" charset="-122"/>
                <a:ea typeface="华文楷体" panose="02010600040101010101" pitchFamily="2" charset="-122"/>
              </a:rPr>
              <a:t>）堆结构文件</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453267" y="2016348"/>
            <a:ext cx="5181051" cy="3554819"/>
          </a:xfrm>
          <a:prstGeom prst="rect">
            <a:avLst/>
          </a:prstGeom>
        </p:spPr>
        <p:txBody>
          <a:bodyPr wrap="square">
            <a:spAutoFit/>
          </a:bodyPr>
          <a:lstStyle/>
          <a:p>
            <a:pPr marL="285750" indent="-285750" algn="just">
              <a:lnSpc>
                <a:spcPct val="125000"/>
              </a:lnSpc>
              <a:spcAft>
                <a:spcPts val="0"/>
              </a:spcAft>
              <a:buFont typeface="Wingdings" panose="05000000000000000000" pitchFamily="2" charset="2"/>
              <a:buChar char="p"/>
            </a:pPr>
            <a:r>
              <a:rPr lang="zh-CN" altLang="zh-CN" b="1" kern="100" dirty="0">
                <a:solidFill>
                  <a:srgbClr val="000000"/>
                </a:solidFill>
                <a:latin typeface="华文楷体" panose="02010600040101010101" pitchFamily="2" charset="-122"/>
                <a:ea typeface="华文楷体" panose="02010600040101010101" pitchFamily="2" charset="-122"/>
              </a:rPr>
              <a:t>堆结构是最简单的文件组织形式</a:t>
            </a: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。文件中的记录可以长短不一，每条记录可以拥有不同的属性。这些记录的组织方式是按照生成的先后顺序排列而成。也就是说，记录的排列顺序与记录内容是无关的。</a:t>
            </a:r>
            <a:endParaRPr lang="en-US" altLang="zh-CN" b="1" kern="100" dirty="0">
              <a:solidFill>
                <a:srgbClr val="000000"/>
              </a:solidFill>
              <a:latin typeface="华文楷体" panose="02010600040101010101" pitchFamily="2" charset="-122"/>
              <a:ea typeface="华文楷体" panose="02010600040101010101" pitchFamily="2" charset="-122"/>
            </a:endParaRPr>
          </a:p>
          <a:p>
            <a:pPr marL="285750" indent="-285750" algn="just">
              <a:lnSpc>
                <a:spcPct val="125000"/>
              </a:lnSpc>
              <a:spcAft>
                <a:spcPts val="0"/>
              </a:spcAft>
              <a:buFont typeface="Wingdings" panose="05000000000000000000" pitchFamily="2" charset="2"/>
              <a:buChar char="p"/>
            </a:pPr>
            <a:r>
              <a:rPr lang="zh-CN" altLang="zh-CN" b="1" kern="100" dirty="0">
                <a:solidFill>
                  <a:srgbClr val="000000"/>
                </a:solidFill>
                <a:latin typeface="华文楷体" panose="02010600040101010101" pitchFamily="2" charset="-122"/>
                <a:ea typeface="华文楷体" panose="02010600040101010101" pitchFamily="2" charset="-122"/>
              </a:rPr>
              <a:t>堆结构的文件有利于记录的追加，能够较好地用于穷举查找。但是如果需要按照关键字查找某条记录时，只能搜索文件的全部内容，效率会很差。因此这种组织方式对于大部分文件都是不适用的。</a:t>
            </a:r>
            <a:endParaRPr lang="zh-CN" altLang="zh-CN" b="1" kern="1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stretch>
            <a:fillRect/>
          </a:stretch>
        </p:blipFill>
        <p:spPr>
          <a:xfrm>
            <a:off x="5704959" y="2380129"/>
            <a:ext cx="3391202" cy="23128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95555"/>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文件的逻辑结构</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2</a:t>
            </a:r>
            <a:r>
              <a:rPr lang="zh-CN" altLang="en-US" sz="2000" dirty="0">
                <a:solidFill>
                  <a:srgbClr val="0C0CC6"/>
                </a:solidFill>
                <a:latin typeface="华文楷体" panose="02010600040101010101" pitchFamily="2" charset="-122"/>
                <a:ea typeface="华文楷体" panose="02010600040101010101" pitchFamily="2" charset="-122"/>
              </a:rPr>
              <a:t>）顺序结构的文件</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矩形 2"/>
          <p:cNvSpPr/>
          <p:nvPr/>
        </p:nvSpPr>
        <p:spPr>
          <a:xfrm>
            <a:off x="570109" y="2188766"/>
            <a:ext cx="7753619" cy="1200329"/>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顺序结构是一种最常见的文件组织形式。记录在文件中按照某个规则进行排序，通常按照某个关键字（如按照数字或字母顺序）排序。如果需要频繁地对文件中的记录进行查找、增加或删除操作，则可以采用这样的结构来组织文件</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1782055" y="3421586"/>
            <a:ext cx="5329725" cy="2584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95555"/>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文件的逻辑结构</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3</a:t>
            </a:r>
            <a:r>
              <a:rPr lang="zh-CN" altLang="en-US" sz="2000" dirty="0">
                <a:solidFill>
                  <a:srgbClr val="0C0CC6"/>
                </a:solidFill>
                <a:latin typeface="华文楷体" panose="02010600040101010101" pitchFamily="2" charset="-122"/>
                <a:ea typeface="华文楷体" panose="02010600040101010101" pitchFamily="2" charset="-122"/>
              </a:rPr>
              <a:t>）散列结构的文件</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矩形 2"/>
          <p:cNvSpPr/>
          <p:nvPr/>
        </p:nvSpPr>
        <p:spPr>
          <a:xfrm>
            <a:off x="698696" y="1788469"/>
            <a:ext cx="8065844" cy="992579"/>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如果考虑到搜索时间复杂度，采用</a:t>
            </a:r>
            <a:r>
              <a:rPr lang="zh-CN" altLang="zh-CN" b="1" kern="100" dirty="0">
                <a:solidFill>
                  <a:srgbClr val="6C0000"/>
                </a:solidFill>
                <a:latin typeface="华文楷体" panose="02010600040101010101" pitchFamily="2" charset="-122"/>
                <a:ea typeface="华文楷体" panose="02010600040101010101" pitchFamily="2" charset="-122"/>
              </a:rPr>
              <a:t>散列结构</a:t>
            </a:r>
            <a:r>
              <a:rPr lang="zh-CN" altLang="zh-CN" b="1" kern="100" dirty="0">
                <a:solidFill>
                  <a:srgbClr val="000000"/>
                </a:solidFill>
                <a:latin typeface="华文楷体" panose="02010600040101010101" pitchFamily="2" charset="-122"/>
                <a:ea typeface="华文楷体" panose="02010600040101010101" pitchFamily="2" charset="-122"/>
              </a:rPr>
              <a:t>来组织文件是一种较好的方法。</a:t>
            </a:r>
            <a:endParaRPr lang="zh-CN" altLang="zh-CN" b="1" kern="100" dirty="0">
              <a:latin typeface="华文楷体" panose="02010600040101010101" pitchFamily="2" charset="-122"/>
              <a:ea typeface="华文楷体" panose="02010600040101010101" pitchFamily="2" charset="-122"/>
            </a:endParaRPr>
          </a:p>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散列文件使用散列函数将记录的关键字值经过计算转化为记录的逻辑号（也可理解为记录的编号）。</a:t>
            </a:r>
            <a:endParaRPr lang="zh-CN" altLang="en-US"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864867" y="2954761"/>
            <a:ext cx="2441652" cy="3818329"/>
          </a:xfrm>
          <a:prstGeom prst="rect">
            <a:avLst/>
          </a:prstGeom>
        </p:spPr>
      </p:pic>
      <p:pic>
        <p:nvPicPr>
          <p:cNvPr id="5" name="图片 4"/>
          <p:cNvPicPr>
            <a:picLocks noChangeAspect="1"/>
          </p:cNvPicPr>
          <p:nvPr/>
        </p:nvPicPr>
        <p:blipFill>
          <a:blip r:embed="rId2"/>
          <a:stretch>
            <a:fillRect/>
          </a:stretch>
        </p:blipFill>
        <p:spPr>
          <a:xfrm>
            <a:off x="5315583" y="2400677"/>
            <a:ext cx="2758722" cy="4457323"/>
          </a:xfrm>
          <a:prstGeom prst="rect">
            <a:avLst/>
          </a:prstGeom>
        </p:spPr>
      </p:pic>
      <p:sp>
        <p:nvSpPr>
          <p:cNvPr id="6" name="右箭头 5"/>
          <p:cNvSpPr/>
          <p:nvPr/>
        </p:nvSpPr>
        <p:spPr>
          <a:xfrm>
            <a:off x="3429000" y="4343400"/>
            <a:ext cx="1886583" cy="2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420849" y="3847619"/>
            <a:ext cx="1886583" cy="461665"/>
          </a:xfrm>
          <a:prstGeom prst="rect">
            <a:avLst/>
          </a:prstGeom>
        </p:spPr>
        <p:txBody>
          <a:bodyPr wrap="square">
            <a:spAutoFit/>
          </a:bodyPr>
          <a:lstStyle/>
          <a:p>
            <a:r>
              <a:rPr lang="en-US" altLang="zh-CN" sz="1200" b="1" dirty="0">
                <a:solidFill>
                  <a:srgbClr val="6C0000"/>
                </a:solidFill>
                <a:latin typeface="宋体" panose="02010600030101010101" pitchFamily="2" charset="-122"/>
                <a:cs typeface="Times New Roman" panose="02020603050405020304" pitchFamily="18" charset="0"/>
              </a:rPr>
              <a:t>H(Key)</a:t>
            </a:r>
            <a:r>
              <a:rPr lang="zh-CN" altLang="zh-CN" sz="1200" b="1" dirty="0">
                <a:solidFill>
                  <a:srgbClr val="6C0000"/>
                </a:solidFill>
                <a:ea typeface="宋体" panose="02010600030101010101" pitchFamily="2" charset="-122"/>
                <a:cs typeface="Times New Roman" panose="02020603050405020304" pitchFamily="18" charset="0"/>
              </a:rPr>
              <a:t>的值为</a:t>
            </a:r>
            <a:r>
              <a:rPr lang="en-US" altLang="zh-CN" sz="1200" b="1" dirty="0">
                <a:solidFill>
                  <a:srgbClr val="6C0000"/>
                </a:solidFill>
                <a:ea typeface="宋体" panose="02010600030101010101" pitchFamily="2" charset="-122"/>
                <a:cs typeface="Times New Roman" panose="02020603050405020304" pitchFamily="18" charset="0"/>
              </a:rPr>
              <a:t>Key</a:t>
            </a:r>
            <a:r>
              <a:rPr lang="zh-CN" altLang="zh-CN" sz="1200" b="1" dirty="0">
                <a:solidFill>
                  <a:srgbClr val="6C0000"/>
                </a:solidFill>
                <a:ea typeface="宋体" panose="02010600030101010101" pitchFamily="2" charset="-122"/>
                <a:cs typeface="Times New Roman" panose="02020603050405020304" pitchFamily="18" charset="0"/>
              </a:rPr>
              <a:t>的首字母在字母表中的顺序编号</a:t>
            </a:r>
            <a:endParaRPr lang="zh-CN" altLang="en-US" sz="1200" b="1" dirty="0">
              <a:solidFill>
                <a:srgbClr val="6C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276858"/>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a:t>
            </a:r>
            <a:r>
              <a:rPr lang="zh-CN" altLang="en-US" sz="2000" dirty="0">
                <a:solidFill>
                  <a:srgbClr val="FF0000"/>
                </a:solidFill>
                <a:latin typeface="华文楷体" panose="02010600040101010101" pitchFamily="2" charset="-122"/>
                <a:ea typeface="华文楷体" panose="02010600040101010101" pitchFamily="2" charset="-122"/>
              </a:rPr>
              <a:t>读写方式</a:t>
            </a:r>
            <a:endParaRPr lang="en-US" altLang="zh-CN" sz="2000" dirty="0">
              <a:solidFill>
                <a:srgbClr val="FF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 </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634403" y="130928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endParaRPr lang="zh-CN" altLang="en-US" sz="2000" spc="38"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727859" y="1998114"/>
            <a:ext cx="6548718" cy="3554819"/>
          </a:xfrm>
          <a:prstGeom prst="rect">
            <a:avLst/>
          </a:prstGeom>
        </p:spPr>
        <p:txBody>
          <a:bodyPr wrap="square">
            <a:spAutoFit/>
          </a:bodyPr>
          <a:lstStyle/>
          <a:p>
            <a:pPr marL="342900" lvl="0" indent="-342900">
              <a:lnSpc>
                <a:spcPct val="125000"/>
              </a:lnSpc>
              <a:buFont typeface="+mj-lt"/>
              <a:buAutoNum type="arabicPeriod"/>
            </a:pPr>
            <a:r>
              <a:rPr lang="zh-CN" altLang="zh-CN" b="1" kern="100" dirty="0">
                <a:solidFill>
                  <a:srgbClr val="0C0CC6"/>
                </a:solidFill>
                <a:latin typeface="华文楷体" panose="02010600040101010101" pitchFamily="2" charset="-122"/>
                <a:ea typeface="华文楷体" panose="02010600040101010101" pitchFamily="2" charset="-122"/>
              </a:rPr>
              <a:t>顺序读写</a:t>
            </a:r>
            <a:endParaRPr lang="zh-CN" altLang="zh-CN" b="1" kern="100" dirty="0">
              <a:solidFill>
                <a:srgbClr val="0C0CC6"/>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顺序读写是按照文件的逻辑地址顺序存取。针对不同性质的文件，我们可以采用不同的实现方法：</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）对于无结构的流式文件，每读取文件中的一个字符，文件内部指针便向后移动指向下一个字符。</a:t>
            </a:r>
            <a:r>
              <a:rPr lang="zh-CN" altLang="zh-CN" b="1" dirty="0">
                <a:latin typeface="华文楷体" panose="02010600040101010101" pitchFamily="2" charset="-122"/>
                <a:ea typeface="华文楷体" panose="02010600040101010101" pitchFamily="2" charset="-122"/>
              </a:rPr>
              <a:t>文件指针不能回溯</a:t>
            </a:r>
            <a:r>
              <a:rPr lang="zh-CN" altLang="en-US" b="1" dirty="0">
                <a:latin typeface="华文楷体" panose="02010600040101010101" pitchFamily="2" charset="-122"/>
                <a:ea typeface="华文楷体" panose="02010600040101010101" pitchFamily="2" charset="-122"/>
              </a:rPr>
              <a:t>。</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）对于记录型的文件，固定长度的记录实现起来是比较简单的。在读写记录时，总是读完上一条记录，才能接着读写逻辑号紧邻的下一条记录。</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顺序读写主要用于磁带文件，但也适用于磁盘上的顺序存储的文件。</a:t>
            </a:r>
            <a:endParaRPr lang="zh-CN" altLang="zh-CN" b="1" kern="100"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9798</Words>
  <Application>WPS 演示</Application>
  <PresentationFormat>全屏显示(4:3)</PresentationFormat>
  <Paragraphs>890</Paragraphs>
  <Slides>54</Slides>
  <Notes>11</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54</vt:i4>
      </vt:variant>
    </vt:vector>
  </HeadingPairs>
  <TitlesOfParts>
    <vt:vector size="74" baseType="lpstr">
      <vt:lpstr>Arial</vt:lpstr>
      <vt:lpstr>宋体</vt:lpstr>
      <vt:lpstr>Wingdings</vt:lpstr>
      <vt:lpstr>微软雅黑</vt:lpstr>
      <vt:lpstr>华文楷体</vt:lpstr>
      <vt:lpstr>Times New Roman</vt:lpstr>
      <vt:lpstr>Arial Unicode MS</vt:lpstr>
      <vt:lpstr>等线 Light</vt:lpstr>
      <vt:lpstr>Calibri Light</vt:lpstr>
      <vt:lpstr>等线</vt:lpstr>
      <vt:lpstr>Calibri</vt:lpstr>
      <vt:lpstr>Tahoma</vt:lpstr>
      <vt:lpstr>-apple-system</vt:lpstr>
      <vt:lpstr>Segoe Print</vt:lpstr>
      <vt:lpstr>仿宋</vt:lpstr>
      <vt:lpstr>华文宋体</vt:lpstr>
      <vt:lpstr>方正粗黑宋简体</vt:lpstr>
      <vt:lpstr>模板页面</vt:lpstr>
      <vt:lpstr>Custom Design</vt:lpstr>
      <vt:lpstr>1_模板页面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fffanun</cp:lastModifiedBy>
  <cp:revision>1662</cp:revision>
  <dcterms:created xsi:type="dcterms:W3CDTF">2015-08-18T02:51:00Z</dcterms:created>
  <dcterms:modified xsi:type="dcterms:W3CDTF">2024-12-23T15:37:23Z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2052-12.1.0.19302</vt:lpwstr>
  </property>
  <property fmtid="{D5CDD505-2E9C-101B-9397-08002B2CF9AE}" pid="11" name="ICV">
    <vt:lpwstr>21289B5F721043CDBAC25462E0F450B3_12</vt:lpwstr>
  </property>
</Properties>
</file>